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9" r:id="rId2"/>
    <p:sldId id="277" r:id="rId3"/>
    <p:sldId id="260" r:id="rId4"/>
    <p:sldId id="261" r:id="rId5"/>
    <p:sldId id="284" r:id="rId6"/>
    <p:sldId id="280" r:id="rId7"/>
    <p:sldId id="268" r:id="rId8"/>
    <p:sldId id="269" r:id="rId9"/>
    <p:sldId id="267" r:id="rId10"/>
    <p:sldId id="270" r:id="rId11"/>
    <p:sldId id="290" r:id="rId12"/>
    <p:sldId id="271" r:id="rId13"/>
    <p:sldId id="289" r:id="rId14"/>
    <p:sldId id="272" r:id="rId15"/>
    <p:sldId id="294" r:id="rId16"/>
    <p:sldId id="303" r:id="rId17"/>
    <p:sldId id="298" r:id="rId18"/>
    <p:sldId id="299" r:id="rId19"/>
    <p:sldId id="300" r:id="rId20"/>
    <p:sldId id="302" r:id="rId21"/>
    <p:sldId id="307" r:id="rId22"/>
    <p:sldId id="304" r:id="rId23"/>
    <p:sldId id="274" r:id="rId24"/>
    <p:sldId id="278" r:id="rId25"/>
    <p:sldId id="288" r:id="rId26"/>
    <p:sldId id="305" r:id="rId27"/>
    <p:sldId id="306" r:id="rId2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FB43427-33EE-4C40-A396-4E98A3BACEEA}" type="datetimeFigureOut">
              <a:rPr lang="en-US" smtClean="0"/>
              <a:t>08/16/2016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7180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8"/>
            <a:ext cx="297180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D8F24D7-0FFC-4115-BC5A-BBFB6BBCE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20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DA177B-841C-4914-92B0-FD5752719E69}" type="datetimeFigureOut">
              <a:rPr lang="en-GB"/>
              <a:pPr>
                <a:defRPr/>
              </a:pPr>
              <a:t>16/08/2016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8626F79-DD15-4CE0-84BF-3A9646E5561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25514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1122" indent="-2888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573" indent="-23111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802" indent="-23111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0031" indent="-23111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98BA36-8D16-42F8-B317-D9F791038554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2477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1588"/>
            <a:ext cx="9648826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68278B-625A-4FF8-8200-82A3B81AF985}" type="datetimeFigureOut">
              <a:rPr lang="en-GB"/>
              <a:pPr>
                <a:defRPr/>
              </a:pPr>
              <a:t>16/08/2016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FD0600F-1E5D-4C6E-BE85-4DE36659797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874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BF467C-1F9E-43BB-8319-9D922CAF0023}" type="datetimeFigureOut">
              <a:rPr lang="en-GB"/>
              <a:pPr>
                <a:defRPr/>
              </a:pPr>
              <a:t>16/08/2016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EF678AC-6E87-4787-BE43-9E577D5FB87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7481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52F883-6BDC-4BC3-B748-E37A80C257D1}" type="datetimeFigureOut">
              <a:rPr lang="en-GB"/>
              <a:pPr>
                <a:defRPr/>
              </a:pPr>
              <a:t>16/08/2016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9082637-0C1B-4CAC-90FD-0CD7CC587E1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3253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66984F1-0096-4E7E-BB66-928F41B6146B}" type="datetimeFigureOut">
              <a:rPr lang="en-GB"/>
              <a:pPr>
                <a:defRPr/>
              </a:pPr>
              <a:t>16/08/2016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7ACFB38-AA44-4DCC-AE26-1336666BDA7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5884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956623-7137-4180-8232-AE4F494856CC}" type="datetimeFigureOut">
              <a:rPr lang="en-GB"/>
              <a:pPr>
                <a:defRPr/>
              </a:pPr>
              <a:t>16/08/2016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5813110-8120-4AA4-821B-D7DB4C4CD34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9794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F1274A-3FB8-4875-9B17-48BCEEC62560}" type="datetimeFigureOut">
              <a:rPr lang="en-GB"/>
              <a:pPr>
                <a:defRPr/>
              </a:pPr>
              <a:t>16/08/2016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8411899-53FA-46C3-99E6-4A1277E7362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4285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47B10D5-48EB-46A6-928F-9C6253C7D709}" type="datetimeFigureOut">
              <a:rPr lang="en-GB"/>
              <a:pPr>
                <a:defRPr/>
              </a:pPr>
              <a:t>16/08/2016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80A5B08-A5C3-4647-830A-915FDC56A43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6095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F7F86A-C067-4858-B9D9-FECCF53A6C4B}" type="datetimeFigureOut">
              <a:rPr lang="en-GB"/>
              <a:pPr>
                <a:defRPr/>
              </a:pPr>
              <a:t>16/08/2016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6B27B1-9679-49BD-B323-2E7C7AE80C9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6273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559A4B-9304-4070-A391-88CA1AC282E5}" type="datetimeFigureOut">
              <a:rPr lang="en-GB"/>
              <a:pPr>
                <a:defRPr/>
              </a:pPr>
              <a:t>16/08/2016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3D9B25B-3915-425B-B45D-B81E2329099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4020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D153A7-67DC-4766-BD6C-038B9805123A}" type="datetimeFigureOut">
              <a:rPr lang="en-GB"/>
              <a:pPr>
                <a:defRPr/>
              </a:pPr>
              <a:t>16/08/2016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4F677A1-7AA6-4291-8A3C-6C53174CA91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5971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A0FCF3-1A79-40C6-94B5-FF92F902FC3E}" type="datetimeFigureOut">
              <a:rPr lang="en-GB"/>
              <a:pPr>
                <a:defRPr/>
              </a:pPr>
              <a:t>16/08/2016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AEB9C9B-20B3-4DD9-9EB9-CCE75CA0FA2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3229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cnews.com/video/nightly-news/53760350#53760350" TargetMode="External"/><Relationship Id="rId2" Type="http://schemas.openxmlformats.org/officeDocument/2006/relationships/hyperlink" Target="http://www.brainyquote.com/quotes/authors/m/maya_angelou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nnpost.com/politics-policy/2014/10/how-impending-wave-worker%20%0dretirements-will-change-government-minnesot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com/sites/jacobmorgan/2016/03/28/what-does-leadership-look-like-in-the-future-of-work/#64b675b72eac" TargetMode="External"/><Relationship Id="rId2" Type="http://schemas.openxmlformats.org/officeDocument/2006/relationships/hyperlink" Target="http://www.gallup.com/businessjournal/1177/power-positive-psychology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_bJ6XdRvnA&amp;index=3&amp;list=PLHY958_V-5QFI2ILIZQcz3Umx_MK_uzKV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todayinspacehistory.wordpress.com/great-quot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115615" y="2420939"/>
            <a:ext cx="6768753" cy="10080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000" b="1" dirty="0" smtClean="0"/>
              <a:t/>
            </a:r>
            <a:br>
              <a:rPr lang="en-GB" altLang="en-US" sz="2000" b="1" dirty="0" smtClean="0"/>
            </a:br>
            <a:r>
              <a:rPr lang="en-GB" alt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LEADERSHIP BEHAVIORS AND POSITIVE PSYCHOLOGICAL CAPITAL IN THE WORKPLACE</a:t>
            </a:r>
            <a:endParaRPr lang="en-GB" altLang="en-US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717031"/>
            <a:ext cx="6221413" cy="57606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Janet L. Medlock</a:t>
            </a:r>
            <a:endParaRPr lang="en-GB" sz="2400" b="1" dirty="0">
              <a:solidFill>
                <a:schemeClr val="tx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Four Constructs of PsyCap (the “HERO” within)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3" indent="-342900"/>
            <a:r>
              <a:rPr lang="en-US" sz="3200" b="1" dirty="0" smtClean="0"/>
              <a:t>OPTIMISM</a:t>
            </a:r>
          </a:p>
          <a:p>
            <a:pPr marL="800100" lvl="3" indent="-342900"/>
            <a:endParaRPr lang="en-US" sz="3600" dirty="0" smtClean="0"/>
          </a:p>
          <a:p>
            <a:pPr lvl="2"/>
            <a:endParaRPr lang="en-US" sz="3200" dirty="0" smtClean="0"/>
          </a:p>
          <a:p>
            <a:pPr lvl="2"/>
            <a:endParaRPr lang="en-US" sz="3000" dirty="0" smtClean="0"/>
          </a:p>
          <a:p>
            <a:pPr lvl="2"/>
            <a:endParaRPr lang="en-US" sz="3000" dirty="0"/>
          </a:p>
          <a:p>
            <a:pPr lvl="2"/>
            <a:r>
              <a:rPr lang="en-US" sz="3000" dirty="0" smtClean="0"/>
              <a:t>making </a:t>
            </a:r>
            <a:r>
              <a:rPr lang="en-US" sz="3000" dirty="0"/>
              <a:t>a positive reference (</a:t>
            </a:r>
            <a:r>
              <a:rPr lang="en-US" sz="3000" dirty="0" smtClean="0"/>
              <a:t>optimism</a:t>
            </a:r>
            <a:r>
              <a:rPr lang="en-US" sz="3000" dirty="0"/>
              <a:t>) </a:t>
            </a:r>
            <a:r>
              <a:rPr lang="en-US" sz="3000" dirty="0" smtClean="0"/>
              <a:t>about succeeding </a:t>
            </a:r>
            <a:r>
              <a:rPr lang="en-US" sz="3000" dirty="0"/>
              <a:t>now and in the future</a:t>
            </a:r>
            <a:endParaRPr lang="en-US" sz="3000" dirty="0" smtClean="0"/>
          </a:p>
          <a:p>
            <a:pPr marL="1257300" lvl="4" indent="-342900"/>
            <a:endParaRPr lang="en-US" sz="3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420888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State-Trait Continuum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sz="2800" dirty="0"/>
              <a:t>Personality theorists describe certain characteristics as being:</a:t>
            </a:r>
          </a:p>
          <a:p>
            <a:pPr lvl="1"/>
            <a:r>
              <a:rPr lang="en-US" b="1" dirty="0"/>
              <a:t>“Trait-Like”</a:t>
            </a:r>
            <a:r>
              <a:rPr lang="en-US" dirty="0"/>
              <a:t>—relatively stable and difficult to 	change; represents personality factors and   	strengths; or</a:t>
            </a:r>
          </a:p>
          <a:p>
            <a:pPr lvl="1"/>
            <a:r>
              <a:rPr lang="en-US" b="1" dirty="0"/>
              <a:t>“State-Like”</a:t>
            </a:r>
            <a:r>
              <a:rPr lang="en-US" dirty="0"/>
              <a:t>—relatively malleable and open to 	development.</a:t>
            </a:r>
          </a:p>
          <a:p>
            <a:r>
              <a:rPr lang="en-US" sz="2800" dirty="0"/>
              <a:t>The PsyCap constructs are thought to be more </a:t>
            </a:r>
            <a:r>
              <a:rPr lang="en-US" sz="2800" b="1" dirty="0"/>
              <a:t>state-like</a:t>
            </a:r>
            <a:r>
              <a:rPr lang="en-US" sz="2800" dirty="0"/>
              <a:t>, momentary and open to change.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/>
          <a:lstStyle/>
          <a:p>
            <a:r>
              <a:rPr lang="en-US" dirty="0" smtClean="0"/>
              <a:t>The PsyCap Questionnaire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en-US" sz="3600" dirty="0" smtClean="0"/>
              <a:t>A 24-item questionnaire measuring each of the four constructs of PsyCap.</a:t>
            </a:r>
          </a:p>
          <a:p>
            <a:r>
              <a:rPr lang="en-US" sz="3600" dirty="0" smtClean="0"/>
              <a:t>The resulting score represents an individual’s level of PsyCap.</a:t>
            </a:r>
          </a:p>
          <a:p>
            <a:r>
              <a:rPr lang="en-US" sz="3600" dirty="0" smtClean="0"/>
              <a:t>Studies have shown that PsyCap is something that can be taught.</a:t>
            </a:r>
          </a:p>
        </p:txBody>
      </p:sp>
    </p:spTree>
    <p:extLst>
      <p:ext uri="{BB962C8B-B14F-4D97-AF65-F5344CB8AC3E}">
        <p14:creationId xmlns:p14="http://schemas.microsoft.com/office/powerpoint/2010/main" val="29548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en-US" sz="4200" dirty="0" smtClean="0"/>
              <a:t>PsyCap in Action…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19674"/>
          </a:xfrm>
        </p:spPr>
        <p:txBody>
          <a:bodyPr/>
          <a:lstStyle/>
          <a:p>
            <a:r>
              <a:rPr lang="en-US" dirty="0" smtClean="0"/>
              <a:t>The Metamorphosis at Robben Island…</a:t>
            </a:r>
          </a:p>
          <a:p>
            <a:r>
              <a:rPr lang="en-US" sz="2000" dirty="0"/>
              <a:t>http://www.nbcnews.com/video/nightly-news/53760350#53760350</a:t>
            </a: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800" i="1" dirty="0" smtClean="0"/>
              <a:t>“…[i]t </a:t>
            </a:r>
            <a:r>
              <a:rPr lang="en-US" sz="1800" i="1" dirty="0"/>
              <a:t>seems that Robben Island morphed </a:t>
            </a:r>
            <a:r>
              <a:rPr lang="en-US" sz="1800" i="1" dirty="0" smtClean="0"/>
              <a:t>from the </a:t>
            </a:r>
            <a:r>
              <a:rPr lang="en-US" sz="1800" i="1" dirty="0"/>
              <a:t>traditional oppressive prison paradigm to one where the positively oriented prisoners disrupted the institution with </a:t>
            </a:r>
            <a:r>
              <a:rPr lang="en-US" sz="1800" i="1" dirty="0" smtClean="0"/>
              <a:t>a resulting </a:t>
            </a:r>
            <a:r>
              <a:rPr lang="en-US" sz="1800" i="1" dirty="0"/>
              <a:t>climate of learning and transformation that eventually led to freedom and the end of </a:t>
            </a:r>
            <a:r>
              <a:rPr lang="en-US" sz="1800" i="1" dirty="0" smtClean="0"/>
              <a:t>apartheid….”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57" y="270892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489" y="2661295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Can Employees Do to Influence PsyCap in the Workplace?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en-US" dirty="0" smtClean="0"/>
              <a:t>How can we help to build on these constructs? </a:t>
            </a:r>
          </a:p>
          <a:p>
            <a:r>
              <a:rPr lang="en-US" dirty="0" smtClean="0"/>
              <a:t>Think about the </a:t>
            </a:r>
            <a:r>
              <a:rPr lang="en-US" b="1" dirty="0" smtClean="0"/>
              <a:t>best</a:t>
            </a:r>
            <a:r>
              <a:rPr lang="en-US" dirty="0" smtClean="0"/>
              <a:t>/</a:t>
            </a:r>
            <a:r>
              <a:rPr lang="en-US" b="1" dirty="0" smtClean="0"/>
              <a:t>worst</a:t>
            </a:r>
            <a:r>
              <a:rPr lang="en-US" dirty="0" smtClean="0"/>
              <a:t> supervisor you have had and how their behaviors </a:t>
            </a:r>
            <a:r>
              <a:rPr lang="en-US" b="1" dirty="0" smtClean="0"/>
              <a:t>contributed to</a:t>
            </a:r>
            <a:r>
              <a:rPr lang="en-US" dirty="0" smtClean="0"/>
              <a:t> or </a:t>
            </a:r>
            <a:r>
              <a:rPr lang="en-US" b="1" dirty="0" smtClean="0"/>
              <a:t>detracted </a:t>
            </a:r>
            <a:r>
              <a:rPr lang="en-US" sz="3400" b="1" dirty="0" smtClean="0"/>
              <a:t>from</a:t>
            </a:r>
            <a:r>
              <a:rPr lang="en-US" sz="3400" dirty="0" smtClean="0"/>
              <a:t> an environment of:</a:t>
            </a:r>
          </a:p>
          <a:p>
            <a:pPr lvl="1"/>
            <a:r>
              <a:rPr lang="en-US" sz="3200" dirty="0" smtClean="0"/>
              <a:t>Hope</a:t>
            </a:r>
          </a:p>
          <a:p>
            <a:pPr lvl="1"/>
            <a:r>
              <a:rPr lang="en-US" sz="3200" dirty="0" smtClean="0"/>
              <a:t>Self-Efficacy</a:t>
            </a:r>
            <a:endParaRPr lang="en-US" sz="3200" dirty="0"/>
          </a:p>
          <a:p>
            <a:pPr lvl="1"/>
            <a:r>
              <a:rPr lang="en-US" sz="3200" dirty="0" smtClean="0"/>
              <a:t>Resilience</a:t>
            </a:r>
          </a:p>
          <a:p>
            <a:pPr lvl="1"/>
            <a:r>
              <a:rPr lang="en-US" sz="3200" dirty="0" smtClean="0"/>
              <a:t>Optimism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037931"/>
            <a:ext cx="302433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An e</a:t>
            </a:r>
            <a:r>
              <a:rPr lang="en-CA" sz="2600" dirty="0"/>
              <a:t>nvironment of hope and inspiration leads to feelings of value and purpose.</a:t>
            </a:r>
            <a:endParaRPr lang="en-US" sz="2600" dirty="0"/>
          </a:p>
          <a:p>
            <a:r>
              <a:rPr lang="en-US" sz="2600" dirty="0"/>
              <a:t>“</a:t>
            </a:r>
            <a:r>
              <a:rPr lang="en-US" sz="2600" i="1" dirty="0"/>
              <a:t>I've learned that people will forget what you said, people will forget what you did, but people will never forget how you made them feel</a:t>
            </a:r>
            <a:r>
              <a:rPr lang="en-US" sz="2600" dirty="0"/>
              <a:t>” (Maya Angelou Quote, 2016).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33056"/>
            <a:ext cx="345638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3"/>
          </a:xfrm>
        </p:spPr>
        <p:txBody>
          <a:bodyPr/>
          <a:lstStyle/>
          <a:p>
            <a:r>
              <a:rPr lang="en-US" dirty="0" smtClean="0"/>
              <a:t>Larry </a:t>
            </a:r>
            <a:r>
              <a:rPr lang="en-US" dirty="0"/>
              <a:t>has not only been missing meetings or arriving late, </a:t>
            </a:r>
            <a:r>
              <a:rPr lang="en-US" dirty="0" smtClean="0"/>
              <a:t>but he </a:t>
            </a:r>
            <a:r>
              <a:rPr lang="en-US" dirty="0"/>
              <a:t>has also appeared to be very tired and disjointed.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team </a:t>
            </a:r>
            <a:r>
              <a:rPr lang="en-US" dirty="0" smtClean="0"/>
              <a:t>members have </a:t>
            </a:r>
            <a:r>
              <a:rPr lang="en-US" dirty="0"/>
              <a:t>suggested that </a:t>
            </a:r>
            <a:r>
              <a:rPr lang="en-US" dirty="0" smtClean="0"/>
              <a:t>Larry’s </a:t>
            </a:r>
            <a:r>
              <a:rPr lang="en-US" dirty="0"/>
              <a:t>wife is ill, but others say the situation is rooted with </a:t>
            </a:r>
            <a:r>
              <a:rPr lang="en-US" dirty="0" smtClean="0"/>
              <a:t>Larry </a:t>
            </a:r>
            <a:r>
              <a:rPr lang="en-US" dirty="0"/>
              <a:t>himself. As a leader, what is a good way to handle </a:t>
            </a:r>
            <a:r>
              <a:rPr lang="en-US" dirty="0" smtClean="0"/>
              <a:t>Larry?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93096"/>
            <a:ext cx="21717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PsyCap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800" dirty="0"/>
              <a:t>Kennedy Space Center – Orlando, Florida</a:t>
            </a:r>
          </a:p>
          <a:p>
            <a:pPr lvl="1"/>
            <a:r>
              <a:rPr lang="en-US" sz="2400" dirty="0"/>
              <a:t>Everything about the space center embodies hope, self-efficacy, optimism and resilience. </a:t>
            </a:r>
          </a:p>
          <a:p>
            <a:pPr lvl="1"/>
            <a:r>
              <a:rPr lang="en-US" dirty="0"/>
              <a:t>Mission to Mars</a:t>
            </a:r>
          </a:p>
          <a:p>
            <a:pPr lvl="1"/>
            <a:r>
              <a:rPr lang="en-US" dirty="0"/>
              <a:t>Missions/Space Shuttles:</a:t>
            </a:r>
          </a:p>
          <a:p>
            <a:pPr lvl="2"/>
            <a:r>
              <a:rPr lang="en-US" dirty="0"/>
              <a:t>Inspiration, Discovery, Endeavour, Enterprise 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509120"/>
            <a:ext cx="446449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PsyCap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sz="2800" dirty="0"/>
              <a:t>Good Leaders are Forward Thinking</a:t>
            </a:r>
          </a:p>
          <a:p>
            <a:pPr lvl="1"/>
            <a:r>
              <a:rPr lang="en-US" sz="2400" dirty="0"/>
              <a:t>Succession planning</a:t>
            </a:r>
          </a:p>
          <a:p>
            <a:pPr lvl="2"/>
            <a:r>
              <a:rPr lang="en-US" sz="2000" dirty="0"/>
              <a:t>It is important to plan for the future, whether it is the future of the organization or the future of the human race.</a:t>
            </a:r>
            <a:endParaRPr lang="en-US" sz="2400" dirty="0" smtClean="0"/>
          </a:p>
          <a:p>
            <a:pPr lvl="2"/>
            <a:r>
              <a:rPr lang="en-US" sz="2000" dirty="0" smtClean="0"/>
              <a:t>Astronaut </a:t>
            </a:r>
            <a:r>
              <a:rPr lang="en-US" sz="2000" dirty="0"/>
              <a:t>Buzz Aldrin </a:t>
            </a:r>
            <a:r>
              <a:rPr lang="en-US" sz="2000" dirty="0" smtClean="0"/>
              <a:t>said, </a:t>
            </a:r>
            <a:r>
              <a:rPr lang="en-US" sz="2000" i="1" dirty="0"/>
              <a:t>“Many say exploration is part of our destiny, but it’s actually our duty to future generations and their quest to ensure the survival of the human species”</a:t>
            </a:r>
            <a:r>
              <a:rPr lang="en-US" sz="2000" dirty="0"/>
              <a:t> (Today in Space History, 2016).  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77072"/>
            <a:ext cx="2781300" cy="19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“Silver Tsunami” (Callagan, 2014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/>
              <a:t>millennial generation in the workforce</a:t>
            </a:r>
            <a:br>
              <a:rPr lang="en-US" dirty="0"/>
            </a:br>
            <a:r>
              <a:rPr lang="en-US" dirty="0" smtClean="0"/>
              <a:t>	Potential </a:t>
            </a:r>
            <a:r>
              <a:rPr lang="en-US" dirty="0"/>
              <a:t>Recruitment and Retention </a:t>
            </a:r>
            <a:r>
              <a:rPr lang="en-US" dirty="0" smtClean="0"/>
              <a:t>Issues</a:t>
            </a:r>
          </a:p>
          <a:p>
            <a:pPr marL="45720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13283"/>
            <a:ext cx="2476500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3181"/>
            <a:ext cx="3133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background in a nutshell…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…why this topic is important to 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505074"/>
            <a:ext cx="1905000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558" y="2492896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259" y="2505074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If I’m Not Currently a Leader, How Can I contribute to PsyCap in the Workplace?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lvl="1"/>
            <a:r>
              <a:rPr lang="en-US" dirty="0" smtClean="0"/>
              <a:t>DO NOT …</a:t>
            </a:r>
          </a:p>
          <a:p>
            <a:pPr lvl="2"/>
            <a:r>
              <a:rPr lang="en-US" dirty="0" smtClean="0"/>
              <a:t>…consistently look for the negative in a situation.</a:t>
            </a:r>
          </a:p>
          <a:p>
            <a:pPr lvl="2"/>
            <a:r>
              <a:rPr lang="en-US" dirty="0" smtClean="0"/>
              <a:t>…earn a reputation of being a “pot stirrer,” difficult to deal with and untrustworthy.</a:t>
            </a:r>
          </a:p>
          <a:p>
            <a:pPr lvl="2"/>
            <a:r>
              <a:rPr lang="en-US" dirty="0" smtClean="0"/>
              <a:t>…disregard the rules.  </a:t>
            </a:r>
          </a:p>
          <a:p>
            <a:pPr lvl="1"/>
            <a:r>
              <a:rPr lang="en-US" dirty="0" smtClean="0"/>
              <a:t>DO…</a:t>
            </a:r>
          </a:p>
          <a:p>
            <a:pPr lvl="2"/>
            <a:r>
              <a:rPr lang="en-US" dirty="0" smtClean="0"/>
              <a:t>…be part of the solution, not the problem.</a:t>
            </a:r>
          </a:p>
          <a:p>
            <a:pPr lvl="2"/>
            <a:r>
              <a:rPr lang="en-US" dirty="0" smtClean="0"/>
              <a:t>…remember to treat others like you wish to be treated.</a:t>
            </a:r>
          </a:p>
          <a:p>
            <a:pPr lvl="2"/>
            <a:r>
              <a:rPr lang="en-US" dirty="0" smtClean="0"/>
              <a:t>…understand that you are interviewing every day for the next job to which you would like to be promoted.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Leaders can contribute to a positive, creative work environment.</a:t>
            </a:r>
          </a:p>
          <a:p>
            <a:r>
              <a:rPr lang="en-CA" sz="2800" dirty="0"/>
              <a:t>Leaders who are </a:t>
            </a:r>
            <a:r>
              <a:rPr lang="en-CA" sz="2800" dirty="0" smtClean="0"/>
              <a:t>critical and discouraging may </a:t>
            </a:r>
            <a:r>
              <a:rPr lang="en-CA" sz="2800" dirty="0"/>
              <a:t>hinder an environment of PsyCap and may cause employees to want to leave their jobs.  </a:t>
            </a:r>
            <a:endParaRPr lang="en-CA" sz="2800" dirty="0" smtClean="0"/>
          </a:p>
          <a:p>
            <a:endParaRPr lang="en-CA" sz="2800" dirty="0"/>
          </a:p>
          <a:p>
            <a:endParaRPr lang="en-US" dirty="0"/>
          </a:p>
          <a:p>
            <a:endParaRPr lang="en-CA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65104"/>
            <a:ext cx="3168352" cy="1584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259" y="4365104"/>
            <a:ext cx="316835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and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“…Leadership is evolving due to the changes of the world, such as downturns in economy and technological advances. Organizations must continue to adhere to their values as leadership evolves — considering ethics when promoting or creating leaders, as well as experience and competence.”</a:t>
            </a:r>
            <a:r>
              <a:rPr lang="en-US" sz="2600" dirty="0" smtClean="0"/>
              <a:t> (Morgan, 2016, para. 3)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4272418"/>
            <a:ext cx="2847975" cy="182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In Conclusion…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en-US" sz="2800" dirty="0" smtClean="0"/>
              <a:t>Studies have shown that employees leave their bosses, not their jobs.</a:t>
            </a:r>
          </a:p>
          <a:p>
            <a:r>
              <a:rPr lang="en-US" sz="2800" dirty="0" smtClean="0"/>
              <a:t>Employee turnover is costly.</a:t>
            </a:r>
          </a:p>
          <a:p>
            <a:r>
              <a:rPr lang="en-US" sz="2800" dirty="0" smtClean="0"/>
              <a:t>Leadership behaviors play a big part in shaping PsyCap in the workplace, for better or for worse.</a:t>
            </a:r>
          </a:p>
          <a:p>
            <a:r>
              <a:rPr lang="en-US" sz="2800" dirty="0"/>
              <a:t>Working for the Federal Judiciary is an honor </a:t>
            </a:r>
            <a:r>
              <a:rPr lang="en-US" sz="2800" dirty="0" smtClean="0"/>
              <a:t>and a privilege.  As Judiciary employees, we </a:t>
            </a:r>
            <a:r>
              <a:rPr lang="en-US" sz="2800" dirty="0"/>
              <a:t>are its best </a:t>
            </a:r>
            <a:r>
              <a:rPr lang="en-US" sz="2800" dirty="0" smtClean="0"/>
              <a:t>advertisement!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941168"/>
            <a:ext cx="1676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Thank you very much for your kind attention!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7" y="191683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/>
          <a:lstStyle/>
          <a:p>
            <a:r>
              <a:rPr lang="en-US" sz="1800" dirty="0"/>
              <a:t>Angelou, M. (2016).  Maya Angelou quotes.  </a:t>
            </a:r>
            <a:r>
              <a:rPr lang="en-US" sz="1800" i="1" dirty="0"/>
              <a:t>Brainy quotes</a:t>
            </a:r>
            <a:r>
              <a:rPr lang="en-US" sz="1800" dirty="0"/>
              <a:t>.  Retrieved from </a:t>
            </a:r>
          </a:p>
          <a:p>
            <a:r>
              <a:rPr lang="en-US" sz="1800" u="sng" dirty="0">
                <a:hlinkClick r:id="rId2"/>
              </a:rPr>
              <a:t>http://www.brainyquote.com/quotes/authors/m/maya_angelou.html</a:t>
            </a:r>
            <a:r>
              <a:rPr lang="en-US" sz="1800" dirty="0"/>
              <a:t> </a:t>
            </a:r>
          </a:p>
          <a:p>
            <a:endParaRPr lang="en-US" sz="1800" dirty="0"/>
          </a:p>
          <a:p>
            <a:r>
              <a:rPr lang="en-US" sz="1800" dirty="0"/>
              <a:t>Brokaw, T. (2013, December 6). </a:t>
            </a:r>
            <a:r>
              <a:rPr lang="en-US" sz="1800" i="1" dirty="0"/>
              <a:t>Mandela’s unlikely friendship with prison guard </a:t>
            </a:r>
            <a:r>
              <a:rPr lang="en-US" sz="1800" dirty="0"/>
              <a:t>[Video file].  Retrieved from </a:t>
            </a:r>
            <a:r>
              <a:rPr lang="en-US" sz="1800" dirty="0">
                <a:hlinkClick r:id="rId3"/>
              </a:rPr>
              <a:t>http://www.nbcnews.com/video/nightly-news/53760350#53760350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Callagan</a:t>
            </a:r>
            <a:r>
              <a:rPr lang="en-US" sz="1800" dirty="0"/>
              <a:t>, P. (2014, October 30).  How the impending waver of worker retirements will change government in Minnesota.  </a:t>
            </a:r>
            <a:r>
              <a:rPr lang="en-US" sz="1800" i="1" dirty="0"/>
              <a:t>The Minnesota Post</a:t>
            </a:r>
            <a:r>
              <a:rPr lang="en-US" sz="1800" dirty="0"/>
              <a:t>.  Retrieved from </a:t>
            </a:r>
          </a:p>
          <a:p>
            <a:r>
              <a:rPr lang="en-US" sz="1800" u="sng" dirty="0">
                <a:hlinkClick r:id="rId4"/>
              </a:rPr>
              <a:t>http://www.minnpost.com/politics-policy/2014/10/how-impending-wave-worker </a:t>
            </a:r>
            <a:endParaRPr lang="en-US" sz="1800" dirty="0"/>
          </a:p>
          <a:p>
            <a:r>
              <a:rPr lang="en-US" sz="1800" u="sng" dirty="0">
                <a:hlinkClick r:id="rId4"/>
              </a:rPr>
              <a:t>retirements-will-change-government-minnesota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smtClean="0"/>
              <a:t>Cascio</a:t>
            </a:r>
            <a:r>
              <a:rPr lang="en-US" sz="1800" dirty="0"/>
              <a:t>, W.F. &amp; Luthans F. (2013, December 1). Reflections on the metamorphosis at </a:t>
            </a:r>
          </a:p>
          <a:p>
            <a:r>
              <a:rPr lang="en-US" sz="1800" dirty="0"/>
              <a:t>Robben Island: The role of institutional work and positive psychological capital.  </a:t>
            </a:r>
            <a:r>
              <a:rPr lang="en-US" sz="1800" i="1" dirty="0"/>
              <a:t>Management Department Faculty Publications, paper 107</a:t>
            </a:r>
            <a:r>
              <a:rPr lang="en-US" sz="1800" dirty="0"/>
              <a:t>. </a:t>
            </a: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308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sz="2000" dirty="0"/>
              <a:t>Robison, J. (2003).  The power of positive psychology.  </a:t>
            </a:r>
            <a:r>
              <a:rPr lang="en-US" sz="2000" i="1" dirty="0"/>
              <a:t>The Gallup Business Journal</a:t>
            </a:r>
            <a:r>
              <a:rPr lang="en-US" sz="2000" dirty="0"/>
              <a:t>.  </a:t>
            </a:r>
            <a:r>
              <a:rPr lang="en-US" sz="2000" dirty="0" smtClean="0"/>
              <a:t> Retrieved </a:t>
            </a:r>
            <a:r>
              <a:rPr lang="en-US" sz="2000" dirty="0"/>
              <a:t>from </a:t>
            </a:r>
            <a:r>
              <a:rPr lang="en-US" sz="2000" u="sng" dirty="0">
                <a:hlinkClick r:id="rId2"/>
              </a:rPr>
              <a:t>http://</a:t>
            </a:r>
            <a:r>
              <a:rPr lang="en-US" sz="2000" u="sng" dirty="0" smtClean="0">
                <a:hlinkClick r:id="rId2"/>
              </a:rPr>
              <a:t>www.gallup.com/businessjournal/1177/power-positive-</a:t>
            </a:r>
            <a:r>
              <a:rPr lang="en-US" sz="2000" dirty="0" smtClean="0">
                <a:hlinkClick r:id="rId2"/>
              </a:rPr>
              <a:t>psychology.aspx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Morgan, J. (2016).  What does leadership look like in the future of work? </a:t>
            </a:r>
            <a:r>
              <a:rPr lang="en-US" sz="2000" i="1" dirty="0"/>
              <a:t>Forbes.com</a:t>
            </a:r>
            <a:r>
              <a:rPr lang="en-US" sz="2000" dirty="0"/>
              <a:t>.  Retrieved from </a:t>
            </a:r>
            <a:r>
              <a:rPr lang="en-US" sz="2000" u="sng" dirty="0">
                <a:hlinkClick r:id="rId3"/>
              </a:rPr>
              <a:t>http://www.forbes.com/sites/jacobmorgan/2016/03/28/what-does-leadership-look-like-in-the-future-of-work/#</a:t>
            </a:r>
            <a:r>
              <a:rPr lang="en-US" sz="2000" u="sng" dirty="0" smtClean="0">
                <a:hlinkClick r:id="rId3"/>
              </a:rPr>
              <a:t>64b675b72eac</a:t>
            </a:r>
            <a:endParaRPr lang="en-US" sz="2000" u="sng" dirty="0" smtClean="0"/>
          </a:p>
          <a:p>
            <a:endParaRPr lang="en-US" sz="2000" u="sng" dirty="0"/>
          </a:p>
          <a:p>
            <a:r>
              <a:rPr lang="en-US" sz="2000" dirty="0"/>
              <a:t>Strauss, D. (2013, June 6).  </a:t>
            </a:r>
            <a:r>
              <a:rPr lang="en-US" sz="2000" i="1" dirty="0"/>
              <a:t>Interview with Professor Fred Luthans</a:t>
            </a:r>
            <a:r>
              <a:rPr lang="en-US" sz="2000" dirty="0"/>
              <a:t>.  Retrieved from</a:t>
            </a:r>
          </a:p>
          <a:p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www.youtube.com/watch?v=t_bJ6XdRvnA&amp;index=3&amp;list=PLHY958_V-5QFI2ILIZQcz3Umx_MK_uzKV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b="1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Today in Space History (2016).  Retrieved May 6, 2016, from </a:t>
            </a:r>
          </a:p>
          <a:p>
            <a:r>
              <a:rPr lang="en-US" sz="2000" dirty="0"/>
              <a:t> </a:t>
            </a:r>
            <a:r>
              <a:rPr lang="en-US" sz="2000" u="sng" dirty="0">
                <a:hlinkClick r:id="rId2"/>
              </a:rPr>
              <a:t>https://todayinspacehistory.wordpress.com/great-quotes/</a:t>
            </a:r>
            <a:r>
              <a:rPr lang="en-US" sz="20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sz="3000" dirty="0" smtClean="0"/>
              <a:t>Think about the best supervisor and the best work environment that you can recall.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sz="3000" dirty="0" smtClean="0"/>
          </a:p>
          <a:p>
            <a:r>
              <a:rPr lang="en-US" sz="3000" dirty="0" smtClean="0"/>
              <a:t>What were some things that made it a positive experience?</a:t>
            </a:r>
          </a:p>
          <a:p>
            <a:r>
              <a:rPr lang="en-US" sz="3000" dirty="0" smtClean="0"/>
              <a:t>Did you want to “go the extra mile” and, if so, why?</a:t>
            </a:r>
            <a:endParaRPr lang="en-US" sz="3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234888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sz="3000" dirty="0" smtClean="0"/>
              <a:t>Conversely, think about the worst supervisor and the worst work environment that you can recall.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sz="3000" dirty="0" smtClean="0"/>
          </a:p>
          <a:p>
            <a:r>
              <a:rPr lang="en-US" sz="3000" dirty="0" smtClean="0"/>
              <a:t>What were some things that made it so miserable?</a:t>
            </a:r>
          </a:p>
          <a:p>
            <a:r>
              <a:rPr lang="en-US" sz="3000" dirty="0" smtClean="0"/>
              <a:t>Did  you want to “go the extra mile” in this environment?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2852936"/>
            <a:ext cx="34671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en-US" dirty="0"/>
              <a:t>The Positive Psychology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r>
              <a:rPr lang="en-US" sz="2800" dirty="0"/>
              <a:t>Psychology has historically been focused on a pathology model—exploring what is</a:t>
            </a:r>
            <a:r>
              <a:rPr lang="en-US" sz="2800" b="1" dirty="0"/>
              <a:t> wrong </a:t>
            </a:r>
            <a:r>
              <a:rPr lang="en-US" sz="2800" dirty="0"/>
              <a:t>with people, not what is </a:t>
            </a:r>
            <a:r>
              <a:rPr lang="en-US" sz="2800" b="1" dirty="0"/>
              <a:t>right</a:t>
            </a:r>
            <a:r>
              <a:rPr lang="en-US" sz="2800" dirty="0"/>
              <a:t>.  </a:t>
            </a:r>
          </a:p>
          <a:p>
            <a:endParaRPr lang="en-US" sz="2800" dirty="0" smtClean="0"/>
          </a:p>
          <a:p>
            <a:r>
              <a:rPr lang="en-US" sz="2800" dirty="0" smtClean="0"/>
              <a:t>Positive </a:t>
            </a:r>
            <a:r>
              <a:rPr lang="en-US" sz="2800" dirty="0"/>
              <a:t>Psychologists:</a:t>
            </a:r>
          </a:p>
          <a:p>
            <a:pPr lvl="1"/>
            <a:r>
              <a:rPr lang="en-US" sz="2400" dirty="0"/>
              <a:t>Focus on ways to help people </a:t>
            </a:r>
            <a:r>
              <a:rPr lang="en-US" sz="2400" b="1" dirty="0"/>
              <a:t>flourish</a:t>
            </a:r>
            <a:r>
              <a:rPr lang="en-US" sz="2400" dirty="0"/>
              <a:t> rather than just </a:t>
            </a:r>
            <a:r>
              <a:rPr lang="en-US" sz="2400" b="1" dirty="0"/>
              <a:t>function</a:t>
            </a:r>
            <a:r>
              <a:rPr lang="en-US" sz="2400" dirty="0"/>
              <a:t> (Robison, 2003). </a:t>
            </a:r>
          </a:p>
          <a:p>
            <a:pPr lvl="1"/>
            <a:r>
              <a:rPr lang="en-US" sz="2400" dirty="0"/>
              <a:t>Study the types of experiences that make people feel good, the personal traits that make up happiness and ways to create positive institutions.</a:t>
            </a:r>
          </a:p>
          <a:p>
            <a:pPr lvl="1"/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sz="3000" dirty="0" smtClean="0"/>
          </a:p>
          <a:p>
            <a:r>
              <a:rPr lang="en-US" sz="3000" dirty="0" smtClean="0"/>
              <a:t>Researchers </a:t>
            </a:r>
            <a:r>
              <a:rPr lang="en-US" sz="3000" dirty="0"/>
              <a:t>in </a:t>
            </a:r>
            <a:r>
              <a:rPr lang="en-US" sz="3000" dirty="0" smtClean="0"/>
              <a:t>this </a:t>
            </a:r>
            <a:r>
              <a:rPr lang="en-US" sz="3000" dirty="0"/>
              <a:t>field </a:t>
            </a:r>
            <a:r>
              <a:rPr lang="en-US" sz="3000" dirty="0" smtClean="0"/>
              <a:t>study </a:t>
            </a:r>
            <a:r>
              <a:rPr lang="en-US" sz="3000" dirty="0"/>
              <a:t>the types of experiences that make people feel good, the personal traits that make up happiness and ways to create positive institutions.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564904"/>
            <a:ext cx="1666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sz="3200" dirty="0"/>
              <a:t>Fred Luthans, Ph.D,</a:t>
            </a:r>
            <a:br>
              <a:rPr lang="en-US" sz="3200" dirty="0"/>
            </a:br>
            <a:r>
              <a:rPr lang="en-US" sz="3200" dirty="0"/>
              <a:t>Professor of Management and Social Psychology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sz="2800" dirty="0" smtClean="0"/>
          </a:p>
          <a:p>
            <a:r>
              <a:rPr lang="en-US" sz="2800" dirty="0" smtClean="0"/>
              <a:t>One </a:t>
            </a:r>
            <a:r>
              <a:rPr lang="en-US" sz="2800" dirty="0"/>
              <a:t>of the first management scholars to apply behavioral science to better understand and effectively manage human behavior in organizations.</a:t>
            </a:r>
          </a:p>
          <a:p>
            <a:r>
              <a:rPr lang="en-US" sz="2800" dirty="0"/>
              <a:t>Positive Psychological Capital (“PsyCap</a:t>
            </a:r>
            <a:r>
              <a:rPr lang="en-US" sz="2800" dirty="0" smtClean="0"/>
              <a:t>”)</a:t>
            </a:r>
          </a:p>
          <a:p>
            <a:pPr lvl="1"/>
            <a:r>
              <a:rPr lang="en-US" sz="2000" dirty="0"/>
              <a:t>https://www.youtube.com/watch?v=t_bJ6XdRvnA&amp;index=3&amp;list=PLHY958_V-5QFI2ILIZQcz3Umx_MK_uzKV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412776"/>
            <a:ext cx="338437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163"/>
            <a:ext cx="8229600" cy="1143000"/>
          </a:xfrm>
        </p:spPr>
        <p:txBody>
          <a:bodyPr/>
          <a:lstStyle/>
          <a:p>
            <a:r>
              <a:rPr lang="en-US" sz="4000" dirty="0" smtClean="0"/>
              <a:t>The Four Constructs of PsyCap </a:t>
            </a:r>
            <a:br>
              <a:rPr lang="en-US" sz="4000" dirty="0" smtClean="0"/>
            </a:br>
            <a:r>
              <a:rPr lang="en-US" sz="4000" dirty="0" smtClean="0"/>
              <a:t>(the “HERO” within)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799"/>
            <a:ext cx="8229600" cy="4584155"/>
          </a:xfrm>
        </p:spPr>
        <p:txBody>
          <a:bodyPr/>
          <a:lstStyle/>
          <a:p>
            <a:pPr marL="914400" lvl="2" indent="0">
              <a:buNone/>
            </a:pPr>
            <a:r>
              <a:rPr lang="en-US" sz="3200" b="1" dirty="0" smtClean="0"/>
              <a:t>- HOPE</a:t>
            </a:r>
            <a:endParaRPr lang="en-US" sz="3200" b="1" dirty="0"/>
          </a:p>
          <a:p>
            <a:pPr lvl="3"/>
            <a:endParaRPr lang="en-US" sz="3000" dirty="0" smtClean="0"/>
          </a:p>
          <a:p>
            <a:pPr lvl="3"/>
            <a:endParaRPr lang="en-US" sz="3000" dirty="0"/>
          </a:p>
          <a:p>
            <a:pPr lvl="3"/>
            <a:endParaRPr lang="en-US" sz="3000" dirty="0" smtClean="0"/>
          </a:p>
          <a:p>
            <a:pPr marL="1371600" lvl="3" indent="0">
              <a:buNone/>
            </a:pPr>
            <a:endParaRPr lang="en-US" sz="3000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000" dirty="0" smtClean="0"/>
              <a:t>persevering </a:t>
            </a:r>
            <a:r>
              <a:rPr lang="en-US" sz="3000" dirty="0"/>
              <a:t>toward goals and, when necessary, redirecting paths </a:t>
            </a:r>
            <a:r>
              <a:rPr lang="en-US" sz="3000" dirty="0" smtClean="0"/>
              <a:t>to </a:t>
            </a:r>
            <a:r>
              <a:rPr lang="en-US" sz="3000" dirty="0"/>
              <a:t>goals </a:t>
            </a:r>
            <a:r>
              <a:rPr lang="en-US" sz="3000" dirty="0" smtClean="0"/>
              <a:t>in </a:t>
            </a:r>
            <a:r>
              <a:rPr lang="en-US" sz="3000" dirty="0"/>
              <a:t>order to succeed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0486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Four Constructs of PsyCap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dirty="0"/>
              <a:t>the “HERO” within)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/>
          <a:lstStyle/>
          <a:p>
            <a:pPr marL="800100" lvl="3" indent="-342900"/>
            <a:r>
              <a:rPr lang="en-US" sz="3200" b="1" dirty="0" smtClean="0"/>
              <a:t>EFFICACY</a:t>
            </a:r>
          </a:p>
          <a:p>
            <a:pPr lvl="2"/>
            <a:endParaRPr lang="en-US" sz="3000" dirty="0" smtClean="0"/>
          </a:p>
          <a:p>
            <a:pPr lvl="2"/>
            <a:endParaRPr lang="en-US" sz="3000" dirty="0"/>
          </a:p>
          <a:p>
            <a:pPr lvl="2"/>
            <a:endParaRPr lang="en-US" sz="3000" dirty="0" smtClean="0"/>
          </a:p>
          <a:p>
            <a:pPr marL="914400" lvl="2" indent="0">
              <a:buNone/>
            </a:pPr>
            <a:endParaRPr lang="en-US" sz="3000" dirty="0" smtClean="0"/>
          </a:p>
          <a:p>
            <a:pPr lvl="2"/>
            <a:r>
              <a:rPr lang="en-US" sz="3000" dirty="0" smtClean="0"/>
              <a:t>having </a:t>
            </a:r>
            <a:r>
              <a:rPr lang="en-US" sz="3000" dirty="0"/>
              <a:t>confidence </a:t>
            </a:r>
            <a:r>
              <a:rPr lang="en-US" sz="3000" dirty="0" smtClean="0"/>
              <a:t>(self-efficacy) to </a:t>
            </a:r>
            <a:r>
              <a:rPr lang="en-US" sz="3000" dirty="0"/>
              <a:t>take on and put in </a:t>
            </a:r>
            <a:r>
              <a:rPr lang="en-US" sz="3000" dirty="0" smtClean="0"/>
              <a:t>the necessary </a:t>
            </a:r>
            <a:r>
              <a:rPr lang="en-US" sz="3000" dirty="0"/>
              <a:t>effort to succeed at challenging </a:t>
            </a:r>
            <a:r>
              <a:rPr lang="en-US" sz="3000" dirty="0" smtClean="0"/>
              <a:t>tasks</a:t>
            </a:r>
            <a:endParaRPr lang="en-US" sz="3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2" y="2132856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Four Constructs of PsyCap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dirty="0"/>
              <a:t>the “HERO” within)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3" indent="-342900"/>
            <a:r>
              <a:rPr lang="en-US" sz="3200" b="1" dirty="0" smtClean="0"/>
              <a:t>RESILIENCE</a:t>
            </a:r>
          </a:p>
          <a:p>
            <a:pPr lvl="2"/>
            <a:endParaRPr lang="en-US" sz="3000" dirty="0" smtClean="0"/>
          </a:p>
          <a:p>
            <a:pPr lvl="2"/>
            <a:endParaRPr lang="en-US" sz="3000" dirty="0" smtClean="0"/>
          </a:p>
          <a:p>
            <a:pPr marL="914400" lvl="2" indent="0">
              <a:buNone/>
            </a:pPr>
            <a:endParaRPr lang="en-US" sz="3000" dirty="0"/>
          </a:p>
          <a:p>
            <a:pPr marL="914400" lvl="2" indent="0">
              <a:buNone/>
            </a:pPr>
            <a:endParaRPr lang="en-US" sz="3000" dirty="0"/>
          </a:p>
          <a:p>
            <a:pPr lvl="2"/>
            <a:r>
              <a:rPr lang="en-US" sz="3000" dirty="0" smtClean="0"/>
              <a:t>when </a:t>
            </a:r>
            <a:r>
              <a:rPr lang="en-US" sz="3000" dirty="0"/>
              <a:t>beset by problems and adversity, sustaining and </a:t>
            </a:r>
            <a:r>
              <a:rPr lang="en-US" sz="3000" dirty="0" smtClean="0"/>
              <a:t>bouncing back </a:t>
            </a:r>
            <a:r>
              <a:rPr lang="en-US" sz="3000" dirty="0"/>
              <a:t>and even beyond (resilience) to attain </a:t>
            </a:r>
            <a:r>
              <a:rPr lang="en-US" sz="3000" dirty="0" smtClean="0"/>
              <a:t>success</a:t>
            </a:r>
            <a:endParaRPr lang="en-US" sz="3000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462" y="2348880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3554</TotalTime>
  <Words>1223</Words>
  <Application>Microsoft Office PowerPoint</Application>
  <PresentationFormat>On-screen Show (4:3)</PresentationFormat>
  <Paragraphs>182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Aharoni</vt:lpstr>
      <vt:lpstr>Arial</vt:lpstr>
      <vt:lpstr>Calibri</vt:lpstr>
      <vt:lpstr>Office Theme</vt:lpstr>
      <vt:lpstr> LEADERSHIP BEHAVIORS AND POSITIVE PSYCHOLOGICAL CAPITAL IN THE WORKPLACE</vt:lpstr>
      <vt:lpstr>Introduction</vt:lpstr>
      <vt:lpstr>Leadership Behaviors</vt:lpstr>
      <vt:lpstr>Leadership Behaviors</vt:lpstr>
      <vt:lpstr>The Positive Psychology Movement</vt:lpstr>
      <vt:lpstr>Fred Luthans, Ph.D, Professor of Management and Social Psychology </vt:lpstr>
      <vt:lpstr>The Four Constructs of PsyCap  (the “HERO” within)</vt:lpstr>
      <vt:lpstr>The Four Constructs of PsyCap  (the “HERO” within)</vt:lpstr>
      <vt:lpstr>The Four Constructs of PsyCap  (the “HERO” within)</vt:lpstr>
      <vt:lpstr>The Four Constructs of PsyCap (the “HERO” within)</vt:lpstr>
      <vt:lpstr>The State-Trait Continuum</vt:lpstr>
      <vt:lpstr>The PsyCap Questionnaire</vt:lpstr>
      <vt:lpstr>PsyCap in Action…</vt:lpstr>
      <vt:lpstr>What Can Employees Do to Influence PsyCap in the Workplace?</vt:lpstr>
      <vt:lpstr>Implications for Practice</vt:lpstr>
      <vt:lpstr>Activity</vt:lpstr>
      <vt:lpstr>PsyCap in Action</vt:lpstr>
      <vt:lpstr>PsyCap in Action</vt:lpstr>
      <vt:lpstr>Why Does it matter?</vt:lpstr>
      <vt:lpstr>If I’m Not Currently a Leader, How Can I contribute to PsyCap in the Workplace?</vt:lpstr>
      <vt:lpstr>Implications for Practice</vt:lpstr>
      <vt:lpstr>Leadership and the Future</vt:lpstr>
      <vt:lpstr>In Conclusion…</vt:lpstr>
      <vt:lpstr>Questions?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Janet Medlock</cp:lastModifiedBy>
  <cp:revision>264</cp:revision>
  <cp:lastPrinted>2016-08-04T19:12:24Z</cp:lastPrinted>
  <dcterms:created xsi:type="dcterms:W3CDTF">2012-03-11T19:05:25Z</dcterms:created>
  <dcterms:modified xsi:type="dcterms:W3CDTF">2016-08-16T18:22:27Z</dcterms:modified>
</cp:coreProperties>
</file>