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Lst>
  <p:notesMasterIdLst>
    <p:notesMasterId r:id="rId57"/>
  </p:notesMasterIdLst>
  <p:handoutMasterIdLst>
    <p:handoutMasterId r:id="rId58"/>
  </p:handoutMasterIdLst>
  <p:sldIdLst>
    <p:sldId id="256" r:id="rId3"/>
    <p:sldId id="288" r:id="rId4"/>
    <p:sldId id="478" r:id="rId5"/>
    <p:sldId id="293" r:id="rId6"/>
    <p:sldId id="383" r:id="rId7"/>
    <p:sldId id="481" r:id="rId8"/>
    <p:sldId id="282" r:id="rId9"/>
    <p:sldId id="477" r:id="rId10"/>
    <p:sldId id="391" r:id="rId11"/>
    <p:sldId id="284" r:id="rId12"/>
    <p:sldId id="285" r:id="rId13"/>
    <p:sldId id="304" r:id="rId14"/>
    <p:sldId id="455" r:id="rId15"/>
    <p:sldId id="456" r:id="rId16"/>
    <p:sldId id="292" r:id="rId17"/>
    <p:sldId id="479" r:id="rId18"/>
    <p:sldId id="397" r:id="rId19"/>
    <p:sldId id="480" r:id="rId20"/>
    <p:sldId id="457" r:id="rId21"/>
    <p:sldId id="458" r:id="rId22"/>
    <p:sldId id="459" r:id="rId23"/>
    <p:sldId id="460" r:id="rId24"/>
    <p:sldId id="461" r:id="rId25"/>
    <p:sldId id="462" r:id="rId26"/>
    <p:sldId id="463" r:id="rId27"/>
    <p:sldId id="473" r:id="rId28"/>
    <p:sldId id="464" r:id="rId29"/>
    <p:sldId id="465" r:id="rId30"/>
    <p:sldId id="396" r:id="rId31"/>
    <p:sldId id="401" r:id="rId32"/>
    <p:sldId id="404" r:id="rId33"/>
    <p:sldId id="466" r:id="rId34"/>
    <p:sldId id="467" r:id="rId35"/>
    <p:sldId id="468" r:id="rId36"/>
    <p:sldId id="469" r:id="rId37"/>
    <p:sldId id="470" r:id="rId38"/>
    <p:sldId id="476" r:id="rId39"/>
    <p:sldId id="471" r:id="rId40"/>
    <p:sldId id="472" r:id="rId41"/>
    <p:sldId id="399" r:id="rId42"/>
    <p:sldId id="482" r:id="rId43"/>
    <p:sldId id="485" r:id="rId44"/>
    <p:sldId id="484" r:id="rId45"/>
    <p:sldId id="395" r:id="rId46"/>
    <p:sldId id="303" r:id="rId47"/>
    <p:sldId id="296" r:id="rId48"/>
    <p:sldId id="406" r:id="rId49"/>
    <p:sldId id="407" r:id="rId50"/>
    <p:sldId id="408" r:id="rId51"/>
    <p:sldId id="413" r:id="rId52"/>
    <p:sldId id="411" r:id="rId53"/>
    <p:sldId id="412" r:id="rId54"/>
    <p:sldId id="474" r:id="rId55"/>
    <p:sldId id="475"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7" autoAdjust="0"/>
    <p:restoredTop sz="45487" autoAdjust="0"/>
  </p:normalViewPr>
  <p:slideViewPr>
    <p:cSldViewPr>
      <p:cViewPr varScale="1">
        <p:scale>
          <a:sx n="38" d="100"/>
          <a:sy n="38" d="100"/>
        </p:scale>
        <p:origin x="-2578" y="-82"/>
      </p:cViewPr>
      <p:guideLst>
        <p:guide orient="horz" pos="2160"/>
        <p:guide pos="2880"/>
      </p:guideLst>
    </p:cSldViewPr>
  </p:slideViewPr>
  <p:outlineViewPr>
    <p:cViewPr>
      <p:scale>
        <a:sx n="33" d="100"/>
        <a:sy n="33" d="100"/>
      </p:scale>
      <p:origin x="48" y="22482"/>
    </p:cViewPr>
  </p:outlineViewPr>
  <p:notesTextViewPr>
    <p:cViewPr>
      <p:scale>
        <a:sx n="100" d="100"/>
        <a:sy n="100" d="100"/>
      </p:scale>
      <p:origin x="0" y="0"/>
    </p:cViewPr>
  </p:notesTextViewPr>
  <p:notesViewPr>
    <p:cSldViewPr>
      <p:cViewPr varScale="1">
        <p:scale>
          <a:sx n="59" d="100"/>
          <a:sy n="59" d="100"/>
        </p:scale>
        <p:origin x="136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3E88D13-D5AD-4EAB-9445-26D6263E8CBC}" type="datetimeFigureOut">
              <a:rPr lang="en-US" smtClean="0"/>
              <a:t>8/16/2016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15B037B0-E2A4-4662-88B5-9A8F46D07A49}" type="slidenum">
              <a:rPr lang="en-US" smtClean="0"/>
              <a:t>‹#›</a:t>
            </a:fld>
            <a:endParaRPr lang="en-US"/>
          </a:p>
        </p:txBody>
      </p:sp>
    </p:spTree>
    <p:extLst>
      <p:ext uri="{BB962C8B-B14F-4D97-AF65-F5344CB8AC3E}">
        <p14:creationId xmlns:p14="http://schemas.microsoft.com/office/powerpoint/2010/main" val="796322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37" tIns="47418" rIns="94837" bIns="47418" rtlCol="0"/>
          <a:lstStyle>
            <a:lvl1pPr algn="l">
              <a:defRPr sz="1200"/>
            </a:lvl1pPr>
          </a:lstStyle>
          <a:p>
            <a:endParaRPr lang="en-US"/>
          </a:p>
        </p:txBody>
      </p:sp>
      <p:sp>
        <p:nvSpPr>
          <p:cNvPr id="3" name="Date Placeholder 2"/>
          <p:cNvSpPr>
            <a:spLocks noGrp="1"/>
          </p:cNvSpPr>
          <p:nvPr>
            <p:ph type="dt" idx="1"/>
          </p:nvPr>
        </p:nvSpPr>
        <p:spPr>
          <a:xfrm>
            <a:off x="4142963" y="0"/>
            <a:ext cx="3170583" cy="480388"/>
          </a:xfrm>
          <a:prstGeom prst="rect">
            <a:avLst/>
          </a:prstGeom>
        </p:spPr>
        <p:txBody>
          <a:bodyPr vert="horz" lIns="94837" tIns="47418" rIns="94837" bIns="47418" rtlCol="0"/>
          <a:lstStyle>
            <a:lvl1pPr algn="r">
              <a:defRPr sz="1200"/>
            </a:lvl1pPr>
          </a:lstStyle>
          <a:p>
            <a:fld id="{205C3DB3-01A1-4AC1-8D19-39E064EAEB24}" type="datetimeFigureOut">
              <a:rPr lang="en-US" smtClean="0"/>
              <a:pPr/>
              <a:t>8/16/2016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37" tIns="47418" rIns="94837" bIns="47418" rtlCol="0" anchor="ctr"/>
          <a:lstStyle/>
          <a:p>
            <a:endParaRPr lang="en-US"/>
          </a:p>
        </p:txBody>
      </p:sp>
      <p:sp>
        <p:nvSpPr>
          <p:cNvPr id="5" name="Notes Placeholder 4"/>
          <p:cNvSpPr>
            <a:spLocks noGrp="1"/>
          </p:cNvSpPr>
          <p:nvPr>
            <p:ph type="body" sz="quarter" idx="3"/>
          </p:nvPr>
        </p:nvSpPr>
        <p:spPr>
          <a:xfrm>
            <a:off x="732184" y="4561227"/>
            <a:ext cx="5850835" cy="4320213"/>
          </a:xfrm>
          <a:prstGeom prst="rect">
            <a:avLst/>
          </a:prstGeom>
        </p:spPr>
        <p:txBody>
          <a:bodyPr vert="horz" lIns="94837" tIns="47418" rIns="94837" bIns="474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173"/>
            <a:ext cx="3170583" cy="480388"/>
          </a:xfrm>
          <a:prstGeom prst="rect">
            <a:avLst/>
          </a:prstGeom>
        </p:spPr>
        <p:txBody>
          <a:bodyPr vert="horz" lIns="94837" tIns="47418" rIns="94837" bIns="47418" rtlCol="0" anchor="b"/>
          <a:lstStyle>
            <a:lvl1pPr algn="l">
              <a:defRPr sz="1200"/>
            </a:lvl1pPr>
          </a:lstStyle>
          <a:p>
            <a:endParaRPr lang="en-US"/>
          </a:p>
        </p:txBody>
      </p:sp>
      <p:sp>
        <p:nvSpPr>
          <p:cNvPr id="7" name="Slide Number Placeholder 6"/>
          <p:cNvSpPr>
            <a:spLocks noGrp="1"/>
          </p:cNvSpPr>
          <p:nvPr>
            <p:ph type="sldNum" sz="quarter" idx="5"/>
          </p:nvPr>
        </p:nvSpPr>
        <p:spPr>
          <a:xfrm>
            <a:off x="4142963" y="9119173"/>
            <a:ext cx="3170583" cy="480388"/>
          </a:xfrm>
          <a:prstGeom prst="rect">
            <a:avLst/>
          </a:prstGeom>
        </p:spPr>
        <p:txBody>
          <a:bodyPr vert="horz" lIns="94837" tIns="47418" rIns="94837" bIns="47418" rtlCol="0" anchor="b"/>
          <a:lstStyle>
            <a:lvl1pPr algn="r">
              <a:defRPr sz="1200"/>
            </a:lvl1pPr>
          </a:lstStyle>
          <a:p>
            <a:fld id="{7EB485EE-439C-41F1-AC9F-69458E4D52F8}" type="slidenum">
              <a:rPr lang="en-US" smtClean="0"/>
              <a:pPr/>
              <a:t>‹#›</a:t>
            </a:fld>
            <a:endParaRPr lang="en-US"/>
          </a:p>
        </p:txBody>
      </p:sp>
    </p:spTree>
    <p:extLst>
      <p:ext uri="{BB962C8B-B14F-4D97-AF65-F5344CB8AC3E}">
        <p14:creationId xmlns:p14="http://schemas.microsoft.com/office/powerpoint/2010/main" val="122862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uscourts.gov/courtrecords/find-case-pace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n.wikipedia.org/wiki/Information_(formal_criminal_charge)"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en.wikipedia.org/wiki/Interlocutory_appeal" TargetMode="External"/><Relationship Id="rId5" Type="http://schemas.openxmlformats.org/officeDocument/2006/relationships/hyperlink" Target="https://en.wikipedia.org/wiki/Motion_(legal)" TargetMode="External"/><Relationship Id="rId4" Type="http://schemas.openxmlformats.org/officeDocument/2006/relationships/hyperlink" Target="https://en.wikipedia.org/wiki/Indictment"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1</a:t>
            </a:fld>
            <a:endParaRPr lang="en-US"/>
          </a:p>
        </p:txBody>
      </p:sp>
    </p:spTree>
    <p:extLst>
      <p:ext uri="{BB962C8B-B14F-4D97-AF65-F5344CB8AC3E}">
        <p14:creationId xmlns:p14="http://schemas.microsoft.com/office/powerpoint/2010/main" val="2734484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Magistrate Judges are appointed under Article I of the Constitution, hold office eight years (if a full-time judge) or four years (if a part-time judge), and are selected by the district judges after considering the recommendations of a merit selection panel from a group of five finalists.</a:t>
            </a:r>
          </a:p>
          <a:p>
            <a:endParaRPr lang="en-US" dirty="0" smtClean="0"/>
          </a:p>
          <a:p>
            <a:pPr>
              <a:spcAft>
                <a:spcPts val="600"/>
              </a:spcAft>
            </a:pPr>
            <a:r>
              <a:rPr lang="en-US" u="sng" dirty="0"/>
              <a:t>Criminal Cases</a:t>
            </a:r>
          </a:p>
          <a:p>
            <a:pPr marL="228567" indent="-228567">
              <a:spcAft>
                <a:spcPts val="600"/>
              </a:spcAft>
              <a:buFont typeface="+mj-lt"/>
              <a:buAutoNum type="arabicPeriod"/>
            </a:pPr>
            <a:r>
              <a:rPr lang="en-US" dirty="0"/>
              <a:t>with consent of the parties, may conduct the trial of a misdemeanor case and enter a sentence </a:t>
            </a:r>
          </a:p>
          <a:p>
            <a:pPr marL="228567" indent="-228567">
              <a:spcAft>
                <a:spcPts val="600"/>
              </a:spcAft>
              <a:buFont typeface="+mj-lt"/>
              <a:buAutoNum type="arabicPeriod"/>
            </a:pPr>
            <a:r>
              <a:rPr lang="en-US" dirty="0"/>
              <a:t>the power to enter a sentence for a petty offense</a:t>
            </a:r>
          </a:p>
          <a:p>
            <a:pPr marL="228567" indent="-228567">
              <a:spcAft>
                <a:spcPts val="600"/>
              </a:spcAft>
              <a:buFont typeface="+mj-lt"/>
              <a:buAutoNum type="arabicPeriod"/>
            </a:pPr>
            <a:r>
              <a:rPr lang="en-US" dirty="0"/>
              <a:t>preside at initial appearances and other preliminary proceedings</a:t>
            </a:r>
          </a:p>
          <a:p>
            <a:pPr marL="228567" indent="-228567">
              <a:spcAft>
                <a:spcPts val="600"/>
              </a:spcAft>
              <a:buFont typeface="+mj-lt"/>
              <a:buAutoNum type="arabicPeriod"/>
            </a:pPr>
            <a:r>
              <a:rPr lang="en-US" dirty="0"/>
              <a:t>decide whether a defendant should be released on conditions or detained without bail until trial, subject to </a:t>
            </a:r>
            <a:r>
              <a:rPr lang="en-US" i="1" dirty="0"/>
              <a:t>de novo </a:t>
            </a:r>
            <a:r>
              <a:rPr lang="en-US" dirty="0"/>
              <a:t>review by a district judge</a:t>
            </a:r>
          </a:p>
          <a:p>
            <a:pPr marL="228567" indent="-228567">
              <a:spcAft>
                <a:spcPts val="600"/>
              </a:spcAft>
              <a:buFont typeface="+mj-lt"/>
              <a:buAutoNum type="arabicPeriod"/>
            </a:pPr>
            <a:r>
              <a:rPr lang="en-US" dirty="0" smtClean="0"/>
              <a:t>issue </a:t>
            </a:r>
            <a:r>
              <a:rPr lang="en-US" dirty="0"/>
              <a:t>search and arrest warrants</a:t>
            </a:r>
          </a:p>
          <a:p>
            <a:pPr marL="228567" indent="-228567">
              <a:spcAft>
                <a:spcPts val="600"/>
              </a:spcAft>
              <a:buFont typeface="+mj-lt"/>
              <a:buAutoNum type="arabicPeriod"/>
            </a:pPr>
            <a:r>
              <a:rPr lang="en-US" dirty="0"/>
              <a:t>take guilty pleas in felony cases, subject to </a:t>
            </a:r>
            <a:r>
              <a:rPr lang="en-US" i="1" dirty="0"/>
              <a:t>de novo </a:t>
            </a:r>
            <a:r>
              <a:rPr lang="en-US" dirty="0"/>
              <a:t>review by a district judge</a:t>
            </a:r>
          </a:p>
          <a:p>
            <a:pPr marL="228567" indent="-228567">
              <a:spcAft>
                <a:spcPts val="600"/>
              </a:spcAft>
              <a:buFont typeface="+mj-lt"/>
              <a:buAutoNum type="arabicPeriod"/>
            </a:pPr>
            <a:r>
              <a:rPr lang="en-US" dirty="0"/>
              <a:t>take grand jury returns</a:t>
            </a:r>
          </a:p>
          <a:p>
            <a:pPr marL="228567" indent="-228567">
              <a:spcAft>
                <a:spcPts val="600"/>
              </a:spcAft>
              <a:buFont typeface="+mj-lt"/>
              <a:buAutoNum type="arabicPeriod"/>
            </a:pPr>
            <a:r>
              <a:rPr lang="en-US" dirty="0"/>
              <a:t>make recommendations concerning motions (such as  to dismiss or quash an indictment or to suppress evidence) subject to </a:t>
            </a:r>
            <a:r>
              <a:rPr lang="en-US" i="1" dirty="0"/>
              <a:t>de novo </a:t>
            </a:r>
            <a:r>
              <a:rPr lang="en-US" dirty="0"/>
              <a:t>review by a district judge</a:t>
            </a:r>
          </a:p>
          <a:p>
            <a:pPr>
              <a:spcAft>
                <a:spcPts val="600"/>
              </a:spcAft>
            </a:pPr>
            <a:r>
              <a:rPr lang="en-US" u="sng" dirty="0"/>
              <a:t>Civil Cases</a:t>
            </a:r>
          </a:p>
          <a:p>
            <a:pPr marL="228567" indent="-228567">
              <a:spcAft>
                <a:spcPts val="600"/>
              </a:spcAft>
              <a:buFont typeface="+mj-lt"/>
              <a:buAutoNum type="arabicPeriod"/>
            </a:pPr>
            <a:r>
              <a:rPr lang="en-US" dirty="0"/>
              <a:t>with consent of the parties, may preside over the entire case (including conducting the trial) as if they were a district judge (called “consent cases”)</a:t>
            </a:r>
          </a:p>
          <a:p>
            <a:pPr marL="228567" indent="-228567">
              <a:spcAft>
                <a:spcPts val="600"/>
              </a:spcAft>
              <a:buFont typeface="+mj-lt"/>
              <a:buAutoNum type="arabicPeriod"/>
            </a:pPr>
            <a:r>
              <a:rPr lang="en-US" dirty="0"/>
              <a:t>decide all motions that are not case-dispositive (such as  discovery motions), subject to appellate-type review by a district judge</a:t>
            </a:r>
          </a:p>
          <a:p>
            <a:pPr marL="228567" indent="-228567">
              <a:buFont typeface="+mj-lt"/>
              <a:buAutoNum type="arabicPeriod"/>
            </a:pPr>
            <a:r>
              <a:rPr lang="en-US" dirty="0"/>
              <a:t>make recommendations (often supported by findings of fact and conclusions of law) concerning case-dispositive motions (such as summary judgment motions, motions for judgment on the pleadings, and social security appeals), subject to </a:t>
            </a:r>
            <a:r>
              <a:rPr lang="en-US" i="1" dirty="0"/>
              <a:t>de novo </a:t>
            </a:r>
            <a:r>
              <a:rPr lang="en-US" dirty="0"/>
              <a:t>review by a district </a:t>
            </a:r>
            <a:r>
              <a:rPr lang="en-US" dirty="0" smtClean="0"/>
              <a:t>judge</a:t>
            </a:r>
          </a:p>
          <a:p>
            <a:pPr marL="228567" indent="-228567">
              <a:spcAft>
                <a:spcPts val="600"/>
              </a:spcAft>
              <a:buFont typeface="+mj-lt"/>
              <a:buAutoNum type="arabicPeriod"/>
            </a:pPr>
            <a:r>
              <a:rPr lang="en-US" dirty="0"/>
              <a:t>make recommendations concerning habeas corpus petitions</a:t>
            </a:r>
          </a:p>
          <a:p>
            <a:pPr marL="228567" indent="-228567">
              <a:spcAft>
                <a:spcPts val="600"/>
              </a:spcAft>
              <a:buFont typeface="+mj-lt"/>
              <a:buAutoNum type="arabicPeriod"/>
            </a:pPr>
            <a:r>
              <a:rPr lang="en-US" dirty="0"/>
              <a:t>screen prisoner and </a:t>
            </a:r>
            <a:r>
              <a:rPr lang="en-US" i="1" dirty="0"/>
              <a:t>pro se </a:t>
            </a:r>
            <a:r>
              <a:rPr lang="en-US" i="1" dirty="0" err="1"/>
              <a:t>informa</a:t>
            </a:r>
            <a:r>
              <a:rPr lang="en-US" i="1" dirty="0"/>
              <a:t> </a:t>
            </a:r>
            <a:r>
              <a:rPr lang="en-US" i="1" dirty="0" err="1"/>
              <a:t>pauperis</a:t>
            </a:r>
            <a:r>
              <a:rPr lang="en-US" i="1" dirty="0"/>
              <a:t> </a:t>
            </a:r>
            <a:r>
              <a:rPr lang="en-US" dirty="0"/>
              <a:t>cases to determine whether they should be dismissed before service of </a:t>
            </a:r>
            <a:r>
              <a:rPr lang="en-US" dirty="0" smtClean="0"/>
              <a:t>process</a:t>
            </a:r>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10</a:t>
            </a:fld>
            <a:endParaRPr lang="en-US"/>
          </a:p>
        </p:txBody>
      </p:sp>
    </p:spTree>
    <p:extLst>
      <p:ext uri="{BB962C8B-B14F-4D97-AF65-F5344CB8AC3E}">
        <p14:creationId xmlns:p14="http://schemas.microsoft.com/office/powerpoint/2010/main" val="4362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Bankruptcy Judges are appointed under Article I of the Constitution, hold office fourteen years, and are selected by the circuit judges after considering the recommendation of the judicial council of the circuit.</a:t>
            </a:r>
          </a:p>
          <a:p>
            <a:pPr marL="228567" indent="-228567">
              <a:spcAft>
                <a:spcPts val="600"/>
              </a:spcAft>
              <a:buFont typeface="+mj-lt"/>
              <a:buAutoNum type="arabicPeriod"/>
            </a:pPr>
            <a:r>
              <a:rPr lang="en-US" dirty="0"/>
              <a:t>Preside and enter final judgments and other decisions in “core” bankruptcy proceedings, such as those involving the administration of the bankruptcy estate.</a:t>
            </a:r>
          </a:p>
          <a:p>
            <a:pPr marL="228567" indent="-228567">
              <a:spcAft>
                <a:spcPts val="600"/>
              </a:spcAft>
              <a:buFont typeface="+mj-lt"/>
              <a:buAutoNum type="arabicPeriod"/>
            </a:pPr>
            <a:r>
              <a:rPr lang="en-US" dirty="0"/>
              <a:t>Preside and make proposed findings of fact and conclusions of law in “non-core” related bankruptcy proceedings, such as those involving claims that do not “arise under” or “arise in” a bankruptcy case, but that could alter the debtor’s rights or liabilities.</a:t>
            </a:r>
          </a:p>
          <a:p>
            <a:pPr marL="228567" indent="-228567">
              <a:buFont typeface="+mj-lt"/>
              <a:buAutoNum type="arabicPeriod"/>
            </a:pPr>
            <a:endParaRPr lang="en-US" dirty="0"/>
          </a:p>
          <a:p>
            <a:pPr marL="228567" indent="-22856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11</a:t>
            </a:fld>
            <a:endParaRPr lang="en-US"/>
          </a:p>
        </p:txBody>
      </p:sp>
    </p:spTree>
    <p:extLst>
      <p:ext uri="{BB962C8B-B14F-4D97-AF65-F5344CB8AC3E}">
        <p14:creationId xmlns:p14="http://schemas.microsoft.com/office/powerpoint/2010/main" val="71745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clerk and the clerk's staff perform administrative work such as:</a:t>
            </a:r>
          </a:p>
          <a:p>
            <a:endParaRPr lang="en-US" dirty="0" smtClean="0"/>
          </a:p>
          <a:p>
            <a:r>
              <a:rPr lang="en-US" dirty="0" smtClean="0"/>
              <a:t>Collecting, depositing and disbursing funds held by the court</a:t>
            </a:r>
          </a:p>
          <a:p>
            <a:r>
              <a:rPr lang="en-US" dirty="0" smtClean="0"/>
              <a:t>Administering the court's budget</a:t>
            </a:r>
          </a:p>
          <a:p>
            <a:r>
              <a:rPr lang="en-US" dirty="0" smtClean="0"/>
              <a:t>Providing procurement/telecommunication services</a:t>
            </a:r>
          </a:p>
          <a:p>
            <a:r>
              <a:rPr lang="en-US" dirty="0" smtClean="0"/>
              <a:t>Coordinating space and facilities projects</a:t>
            </a:r>
          </a:p>
          <a:p>
            <a:r>
              <a:rPr lang="en-US" dirty="0" smtClean="0"/>
              <a:t>Providing human resources services</a:t>
            </a:r>
          </a:p>
          <a:p>
            <a:r>
              <a:rPr lang="en-US" dirty="0" smtClean="0"/>
              <a:t>Providing information technology support</a:t>
            </a:r>
          </a:p>
          <a:p>
            <a:r>
              <a:rPr lang="en-US" dirty="0" smtClean="0"/>
              <a:t>Keeping the court's records and seal</a:t>
            </a:r>
          </a:p>
          <a:p>
            <a:r>
              <a:rPr lang="en-US" dirty="0" smtClean="0"/>
              <a:t>Issuing process</a:t>
            </a:r>
          </a:p>
          <a:p>
            <a:r>
              <a:rPr lang="en-US" dirty="0" smtClean="0"/>
              <a:t>Maintaining indices and dockets</a:t>
            </a:r>
          </a:p>
          <a:p>
            <a:r>
              <a:rPr lang="en-US" dirty="0" smtClean="0"/>
              <a:t>Entering judgments and orders</a:t>
            </a:r>
          </a:p>
          <a:p>
            <a:r>
              <a:rPr lang="en-US" dirty="0" smtClean="0"/>
              <a:t>Collecting fees and maintaining financial records</a:t>
            </a:r>
          </a:p>
          <a:p>
            <a:r>
              <a:rPr lang="en-US" dirty="0" smtClean="0"/>
              <a:t>Managing the juror selection system (DC)</a:t>
            </a:r>
          </a:p>
          <a:p>
            <a:r>
              <a:rPr lang="en-US" dirty="0" smtClean="0"/>
              <a:t>Coordinating admission of attorneys (DC)</a:t>
            </a:r>
          </a:p>
          <a:p>
            <a:r>
              <a:rPr lang="en-US" dirty="0" smtClean="0"/>
              <a:t>Providing courtroom support</a:t>
            </a:r>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12</a:t>
            </a:fld>
            <a:endParaRPr lang="en-US"/>
          </a:p>
        </p:txBody>
      </p:sp>
    </p:spTree>
    <p:extLst>
      <p:ext uri="{BB962C8B-B14F-4D97-AF65-F5344CB8AC3E}">
        <p14:creationId xmlns:p14="http://schemas.microsoft.com/office/powerpoint/2010/main" val="3393836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13</a:t>
            </a:fld>
            <a:endParaRPr lang="en-US"/>
          </a:p>
        </p:txBody>
      </p:sp>
    </p:spTree>
    <p:extLst>
      <p:ext uri="{BB962C8B-B14F-4D97-AF65-F5344CB8AC3E}">
        <p14:creationId xmlns:p14="http://schemas.microsoft.com/office/powerpoint/2010/main" val="303302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federal courts and state courts</a:t>
            </a:r>
            <a:r>
              <a:rPr lang="en-US" baseline="0" dirty="0" smtClean="0"/>
              <a:t> similar?</a:t>
            </a:r>
          </a:p>
          <a:p>
            <a:pPr marL="228567" indent="-228567">
              <a:buAutoNum type="arabicPeriod"/>
            </a:pPr>
            <a:r>
              <a:rPr lang="en-US" baseline="0" dirty="0" smtClean="0"/>
              <a:t>Designed by virtue of a Constitution</a:t>
            </a:r>
          </a:p>
          <a:p>
            <a:pPr marL="228567" indent="-228567">
              <a:buAutoNum type="arabicPeriod"/>
            </a:pPr>
            <a:r>
              <a:rPr lang="en-US" baseline="0" dirty="0" smtClean="0"/>
              <a:t>Courts of specific jurisdiction</a:t>
            </a:r>
          </a:p>
          <a:p>
            <a:pPr marL="685700" lvl="1" indent="-228567">
              <a:buAutoNum type="alphaLcPeriod"/>
            </a:pPr>
            <a:r>
              <a:rPr lang="en-US" baseline="0" dirty="0" smtClean="0"/>
              <a:t>Civil</a:t>
            </a:r>
          </a:p>
          <a:p>
            <a:pPr marL="685700" lvl="1" indent="-228567">
              <a:buAutoNum type="alphaLcPeriod"/>
            </a:pPr>
            <a:r>
              <a:rPr lang="en-US" baseline="0" dirty="0" smtClean="0"/>
              <a:t>Criminal</a:t>
            </a:r>
          </a:p>
          <a:p>
            <a:pPr marL="228567" indent="-228567">
              <a:buAutoNum type="arabicPeriod"/>
            </a:pPr>
            <a:r>
              <a:rPr lang="en-US" baseline="0" dirty="0" smtClean="0"/>
              <a:t>Appellate review</a:t>
            </a:r>
          </a:p>
          <a:p>
            <a:pPr marL="228567" indent="-228567">
              <a:buAutoNum type="arabicPeriod"/>
            </a:pPr>
            <a:r>
              <a:rPr lang="en-US" baseline="0" dirty="0" smtClean="0"/>
              <a:t>Uniformity of Process</a:t>
            </a:r>
          </a:p>
          <a:p>
            <a:pPr marL="685700" lvl="1" indent="-228567">
              <a:buAutoNum type="alphaLcPeriod"/>
            </a:pPr>
            <a:r>
              <a:rPr lang="en-US" baseline="0" dirty="0" smtClean="0"/>
              <a:t>Jury management</a:t>
            </a:r>
          </a:p>
          <a:p>
            <a:pPr marL="685700" lvl="1" indent="-228567">
              <a:buAutoNum type="alphaLcPeriod"/>
            </a:pPr>
            <a:r>
              <a:rPr lang="en-US" baseline="0" dirty="0" smtClean="0"/>
              <a:t>Electronic filing</a:t>
            </a:r>
          </a:p>
          <a:p>
            <a:pPr marL="685700" lvl="1" indent="-228567">
              <a:buAutoNum type="alphaLcPeriod"/>
            </a:pPr>
            <a:r>
              <a:rPr lang="en-US" baseline="0" dirty="0" smtClean="0"/>
              <a:t>Financial strains</a:t>
            </a:r>
          </a:p>
          <a:p>
            <a:pPr marL="685700" lvl="1" indent="-228567">
              <a:buAutoNum type="alphaLcPeriod"/>
            </a:pPr>
            <a:endParaRPr lang="en-US" baseline="0" dirty="0" smtClean="0"/>
          </a:p>
          <a:p>
            <a:r>
              <a:rPr lang="en-US" baseline="0" dirty="0" smtClean="0"/>
              <a:t>How are federal and state courts different?</a:t>
            </a:r>
          </a:p>
          <a:p>
            <a:pPr marL="228567" indent="-228567">
              <a:buAutoNum type="arabicPeriod"/>
            </a:pPr>
            <a:r>
              <a:rPr lang="en-US" baseline="0" dirty="0" smtClean="0"/>
              <a:t>Selection of Judges</a:t>
            </a:r>
          </a:p>
          <a:p>
            <a:pPr marL="228567" indent="-228567">
              <a:buAutoNum type="arabicPeriod"/>
            </a:pPr>
            <a:r>
              <a:rPr lang="en-US" baseline="0" dirty="0" smtClean="0"/>
              <a:t>Jurisdiction</a:t>
            </a:r>
          </a:p>
          <a:p>
            <a:pPr marL="228567" indent="-228567">
              <a:buAutoNum type="arabicPeriod"/>
            </a:pPr>
            <a:r>
              <a:rPr lang="en-US" baseline="0" dirty="0" smtClean="0"/>
              <a:t>Bankruptcy </a:t>
            </a:r>
          </a:p>
          <a:p>
            <a:pPr marL="228567" indent="-228567">
              <a:buAutoNum type="arabicPeriod"/>
            </a:pPr>
            <a:r>
              <a:rPr lang="en-US" baseline="0" dirty="0" smtClean="0"/>
              <a:t>Uniqueness of process</a:t>
            </a:r>
          </a:p>
        </p:txBody>
      </p:sp>
      <p:sp>
        <p:nvSpPr>
          <p:cNvPr id="4" name="Slide Number Placeholder 3"/>
          <p:cNvSpPr>
            <a:spLocks noGrp="1"/>
          </p:cNvSpPr>
          <p:nvPr>
            <p:ph type="sldNum" sz="quarter" idx="10"/>
          </p:nvPr>
        </p:nvSpPr>
        <p:spPr/>
        <p:txBody>
          <a:bodyPr/>
          <a:lstStyle/>
          <a:p>
            <a:fld id="{7EB485EE-439C-41F1-AC9F-69458E4D52F8}" type="slidenum">
              <a:rPr lang="en-US" smtClean="0"/>
              <a:pPr/>
              <a:t>14</a:t>
            </a:fld>
            <a:endParaRPr lang="en-US"/>
          </a:p>
        </p:txBody>
      </p:sp>
    </p:spTree>
    <p:extLst>
      <p:ext uri="{BB962C8B-B14F-4D97-AF65-F5344CB8AC3E}">
        <p14:creationId xmlns:p14="http://schemas.microsoft.com/office/powerpoint/2010/main" val="1522014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15</a:t>
            </a:fld>
            <a:endParaRPr lang="en-US"/>
          </a:p>
        </p:txBody>
      </p:sp>
    </p:spTree>
    <p:extLst>
      <p:ext uri="{BB962C8B-B14F-4D97-AF65-F5344CB8AC3E}">
        <p14:creationId xmlns:p14="http://schemas.microsoft.com/office/powerpoint/2010/main" val="3588844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Merriam-Webster’s Learner’s Dictionary</a:t>
            </a:r>
          </a:p>
          <a:p>
            <a:endParaRPr lang="en-US" dirty="0" smtClean="0"/>
          </a:p>
          <a:p>
            <a:r>
              <a:rPr lang="en-US" dirty="0" smtClean="0"/>
              <a:t>http://www.merriam-webster.com/dictionary/essential (</a:t>
            </a:r>
            <a:r>
              <a:rPr lang="en-US" dirty="0"/>
              <a:t>"Essential." </a:t>
            </a:r>
            <a:r>
              <a:rPr lang="en-US" i="1" dirty="0"/>
              <a:t>Merriam-Webster.com</a:t>
            </a:r>
            <a:r>
              <a:rPr lang="en-US" dirty="0"/>
              <a:t>. Merriam-Webster, </a:t>
            </a:r>
            <a:r>
              <a:rPr lang="en-US" dirty="0" err="1"/>
              <a:t>n.d.</a:t>
            </a:r>
            <a:r>
              <a:rPr lang="en-US" dirty="0"/>
              <a:t> Web. 16 Aug. 2016.)</a:t>
            </a:r>
            <a:endParaRPr lang="en-US" dirty="0" smtClean="0"/>
          </a:p>
          <a:p>
            <a:endParaRPr lang="en-US" dirty="0" smtClean="0"/>
          </a:p>
          <a:p>
            <a:r>
              <a:rPr lang="en-US" dirty="0" smtClean="0"/>
              <a:t>http://www.merriam-webster.com/dictionary/component (</a:t>
            </a:r>
            <a:r>
              <a:rPr lang="en-US" dirty="0"/>
              <a:t>"Component." </a:t>
            </a:r>
            <a:r>
              <a:rPr lang="en-US" i="1" dirty="0"/>
              <a:t>Merriam-Webster.com</a:t>
            </a:r>
            <a:r>
              <a:rPr lang="en-US" dirty="0"/>
              <a:t>. Merriam-Webster, </a:t>
            </a:r>
            <a:r>
              <a:rPr lang="en-US" dirty="0" err="1"/>
              <a:t>n.d.</a:t>
            </a:r>
            <a:r>
              <a:rPr lang="en-US" dirty="0"/>
              <a:t> Web. 16 Aug. 2016.)</a:t>
            </a:r>
          </a:p>
        </p:txBody>
      </p:sp>
      <p:sp>
        <p:nvSpPr>
          <p:cNvPr id="4" name="Slide Number Placeholder 3"/>
          <p:cNvSpPr>
            <a:spLocks noGrp="1"/>
          </p:cNvSpPr>
          <p:nvPr>
            <p:ph type="sldNum" sz="quarter" idx="10"/>
          </p:nvPr>
        </p:nvSpPr>
        <p:spPr/>
        <p:txBody>
          <a:bodyPr/>
          <a:lstStyle/>
          <a:p>
            <a:fld id="{7EB485EE-439C-41F1-AC9F-69458E4D52F8}" type="slidenum">
              <a:rPr lang="en-US" smtClean="0"/>
              <a:pPr/>
              <a:t>16</a:t>
            </a:fld>
            <a:endParaRPr lang="en-US"/>
          </a:p>
        </p:txBody>
      </p:sp>
    </p:spTree>
    <p:extLst>
      <p:ext uri="{BB962C8B-B14F-4D97-AF65-F5344CB8AC3E}">
        <p14:creationId xmlns:p14="http://schemas.microsoft.com/office/powerpoint/2010/main" val="3813667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pPr marL="237127" indent="-237127">
              <a:buFont typeface="+mj-lt"/>
              <a:buAutoNum type="arabicPeriod"/>
            </a:pPr>
            <a:r>
              <a:rPr lang="en-US" u="sng" dirty="0"/>
              <a:t>Case Preparation </a:t>
            </a:r>
            <a:r>
              <a:rPr lang="en-US" dirty="0"/>
              <a:t>– Better prepared cases and litigants means cases can be presented more efficiently </a:t>
            </a:r>
            <a:r>
              <a:rPr lang="en-US" b="1" dirty="0"/>
              <a:t>reducing resources and cost to the court</a:t>
            </a:r>
            <a:r>
              <a:rPr lang="en-US" dirty="0"/>
              <a:t>.  For example, services to help pro se filers</a:t>
            </a:r>
            <a:r>
              <a:rPr lang="en-US" dirty="0" smtClean="0"/>
              <a:t>.</a:t>
            </a:r>
          </a:p>
          <a:p>
            <a:pPr marL="237127" indent="-237127">
              <a:buFont typeface="+mj-lt"/>
              <a:buAutoNum type="arabicPeriod"/>
            </a:pPr>
            <a:endParaRPr lang="en-US" dirty="0"/>
          </a:p>
          <a:p>
            <a:pPr marL="237127" indent="-237127">
              <a:buFont typeface="+mj-lt"/>
              <a:buAutoNum type="arabicPeriod"/>
            </a:pPr>
            <a:r>
              <a:rPr lang="en-US" u="sng" dirty="0" smtClean="0"/>
              <a:t>Adjudication</a:t>
            </a:r>
            <a:r>
              <a:rPr lang="en-US" dirty="0" smtClean="0"/>
              <a:t> </a:t>
            </a:r>
            <a:r>
              <a:rPr lang="en-US" dirty="0"/>
              <a:t>– Resolution of disputes.  Parties and Lawyers (more traditional), ADR (mediation - Less formal judicial processes save court resources.)  </a:t>
            </a:r>
            <a:r>
              <a:rPr lang="en-US" dirty="0" smtClean="0"/>
              <a:t>Keeper </a:t>
            </a:r>
            <a:r>
              <a:rPr lang="en-US" dirty="0"/>
              <a:t>of the record – recorders and court staff make record of what the court decided.  It is the basis of appeals and </a:t>
            </a:r>
            <a:r>
              <a:rPr lang="en-US" b="1" dirty="0"/>
              <a:t>promotes transparency with the media and public to hold the courts accountable</a:t>
            </a:r>
            <a:r>
              <a:rPr lang="en-US" b="1" dirty="0" smtClean="0"/>
              <a:t>.  If</a:t>
            </a:r>
            <a:r>
              <a:rPr lang="en-US" b="1" baseline="0" dirty="0" smtClean="0"/>
              <a:t> done well, also reduces resources and cost to the court, and promotes public trust and confidence in the judiciary.</a:t>
            </a:r>
            <a:endParaRPr lang="en-US" b="1" dirty="0"/>
          </a:p>
          <a:p>
            <a:pPr marL="711380" lvl="1" indent="-237127">
              <a:buFont typeface="+mj-lt"/>
              <a:buAutoNum type="arabicPeriod"/>
            </a:pPr>
            <a:endParaRPr lang="en-US" b="1" dirty="0"/>
          </a:p>
          <a:p>
            <a:pPr marL="237127" indent="-237127">
              <a:buFont typeface="+mj-lt"/>
              <a:buAutoNum type="arabicPeriod"/>
            </a:pPr>
            <a:r>
              <a:rPr lang="en-US" u="sng" dirty="0"/>
              <a:t>Enforcement </a:t>
            </a:r>
            <a:r>
              <a:rPr lang="en-US" dirty="0"/>
              <a:t>– Court orders are not self-executing.  They must be executed by surrogates. </a:t>
            </a:r>
            <a:r>
              <a:rPr lang="en-US" dirty="0" smtClean="0"/>
              <a:t>Examples: Probation</a:t>
            </a:r>
            <a:r>
              <a:rPr lang="en-US" dirty="0"/>
              <a:t>, fine collection, child support enforcement.  </a:t>
            </a:r>
            <a:r>
              <a:rPr lang="en-US" b="1" dirty="0"/>
              <a:t>Lack of enforcement undermines the rule of law and erodes public trust and confidence in the </a:t>
            </a:r>
            <a:r>
              <a:rPr lang="en-US" b="1" dirty="0" smtClean="0"/>
              <a:t>judiciary</a:t>
            </a:r>
            <a:r>
              <a:rPr lang="en-US" dirty="0" smtClean="0"/>
              <a:t>.</a:t>
            </a:r>
          </a:p>
          <a:p>
            <a:pPr marL="228567" indent="-228567">
              <a:buFont typeface="+mj-lt"/>
              <a:buAutoNum type="arabicPeriod"/>
            </a:pPr>
            <a:endParaRPr lang="en-US" dirty="0" smtClean="0"/>
          </a:p>
          <a:p>
            <a:pPr marL="237127" indent="-237127">
              <a:buFont typeface="+mj-lt"/>
              <a:buAutoNum type="arabicPeriod"/>
            </a:pPr>
            <a:r>
              <a:rPr lang="en-US" u="sng" dirty="0" smtClean="0"/>
              <a:t>Court </a:t>
            </a:r>
            <a:r>
              <a:rPr lang="en-US" u="sng" dirty="0"/>
              <a:t>Infrastructure </a:t>
            </a:r>
            <a:r>
              <a:rPr lang="en-US" dirty="0"/>
              <a:t>–  Starts with court infrastructure -- court facilities, equipment, communications, court security, movement of prisoners, the efficiency and effectiveness  of court staff to deliver services</a:t>
            </a:r>
            <a:r>
              <a:rPr lang="en-US" dirty="0" smtClean="0"/>
              <a:t>.  </a:t>
            </a:r>
            <a:r>
              <a:rPr lang="en-US" b="1" dirty="0" smtClean="0"/>
              <a:t>The right infrastructure ensures cases are better prepared and disputes</a:t>
            </a:r>
            <a:r>
              <a:rPr lang="en-US" b="1" baseline="0" dirty="0" smtClean="0"/>
              <a:t> are resolved efficiently.</a:t>
            </a:r>
            <a:endParaRPr lang="en-US" b="1" dirty="0"/>
          </a:p>
          <a:p>
            <a:pPr marL="237127" indent="-237127">
              <a:buFont typeface="+mj-lt"/>
              <a:buAutoNum type="arabicPeriod"/>
            </a:pPr>
            <a:endParaRPr lang="en-US" dirty="0"/>
          </a:p>
          <a:p>
            <a:pPr marL="237127" indent="-237127">
              <a:buFont typeface="+mj-lt"/>
              <a:buAutoNum type="arabicPeriod"/>
            </a:pPr>
            <a:r>
              <a:rPr lang="en-US" u="sng" dirty="0"/>
              <a:t>Program Management and Evaluation</a:t>
            </a:r>
            <a:r>
              <a:rPr lang="en-US" dirty="0"/>
              <a:t> – all of the essential components must be aligned with the role and mission of the judiciary.  And continuously evaluated for </a:t>
            </a:r>
            <a:r>
              <a:rPr lang="en-US" dirty="0" smtClean="0"/>
              <a:t>effectiveness.</a:t>
            </a:r>
          </a:p>
          <a:p>
            <a:endParaRPr lang="en-US" dirty="0" smtClean="0"/>
          </a:p>
          <a:p>
            <a:pPr defTabSz="948507"/>
            <a:r>
              <a:rPr lang="en-US" b="1" dirty="0"/>
              <a:t>The “what” and “how” we do our work should always serve the “why” we do our work.</a:t>
            </a:r>
          </a:p>
          <a:p>
            <a:pPr defTabSz="948507"/>
            <a:endParaRPr lang="en-US" b="1" dirty="0"/>
          </a:p>
          <a:p>
            <a:pPr defTabSz="948507"/>
            <a:r>
              <a:rPr lang="en-US" i="1" dirty="0"/>
              <a:t>(Source: Essential Components of Court, NACM)</a:t>
            </a:r>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17</a:t>
            </a:fld>
            <a:endParaRPr lang="en-US"/>
          </a:p>
        </p:txBody>
      </p:sp>
    </p:spTree>
    <p:extLst>
      <p:ext uri="{BB962C8B-B14F-4D97-AF65-F5344CB8AC3E}">
        <p14:creationId xmlns:p14="http://schemas.microsoft.com/office/powerpoint/2010/main" val="381366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components that impact the people we serve.  There are essential components, however,  that must be administered effectively and evaluated for efficiency if justice is to be properly served.  </a:t>
            </a:r>
            <a:endParaRPr lang="en-US" dirty="0" smtClean="0"/>
          </a:p>
          <a:p>
            <a:endParaRPr lang="en-US" dirty="0" smtClean="0"/>
          </a:p>
          <a:p>
            <a:pPr defTabSz="948507"/>
            <a:r>
              <a:rPr lang="en-US" i="1" dirty="0"/>
              <a:t>(Source: Essential Components of Court, NACM)</a:t>
            </a:r>
          </a:p>
        </p:txBody>
      </p:sp>
      <p:sp>
        <p:nvSpPr>
          <p:cNvPr id="4" name="Slide Number Placeholder 3"/>
          <p:cNvSpPr>
            <a:spLocks noGrp="1"/>
          </p:cNvSpPr>
          <p:nvPr>
            <p:ph type="sldNum" sz="quarter" idx="10"/>
          </p:nvPr>
        </p:nvSpPr>
        <p:spPr/>
        <p:txBody>
          <a:bodyPr/>
          <a:lstStyle/>
          <a:p>
            <a:fld id="{7EB485EE-439C-41F1-AC9F-69458E4D52F8}" type="slidenum">
              <a:rPr lang="en-US" smtClean="0"/>
              <a:pPr/>
              <a:t>18</a:t>
            </a:fld>
            <a:endParaRPr lang="en-US"/>
          </a:p>
        </p:txBody>
      </p:sp>
    </p:spTree>
    <p:extLst>
      <p:ext uri="{BB962C8B-B14F-4D97-AF65-F5344CB8AC3E}">
        <p14:creationId xmlns:p14="http://schemas.microsoft.com/office/powerpoint/2010/main" val="2797308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19</a:t>
            </a:fld>
            <a:endParaRPr lang="en-US"/>
          </a:p>
        </p:txBody>
      </p:sp>
    </p:spTree>
    <p:extLst>
      <p:ext uri="{BB962C8B-B14F-4D97-AF65-F5344CB8AC3E}">
        <p14:creationId xmlns:p14="http://schemas.microsoft.com/office/powerpoint/2010/main" val="331736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2</a:t>
            </a:fld>
            <a:endParaRPr lang="en-US"/>
          </a:p>
        </p:txBody>
      </p:sp>
    </p:spTree>
    <p:extLst>
      <p:ext uri="{BB962C8B-B14F-4D97-AF65-F5344CB8AC3E}">
        <p14:creationId xmlns:p14="http://schemas.microsoft.com/office/powerpoint/2010/main" val="210172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a:t>
            </a:r>
            <a:r>
              <a:rPr lang="en-US" baseline="0" dirty="0" smtClean="0"/>
              <a:t> they filed?</a:t>
            </a:r>
          </a:p>
          <a:p>
            <a:pPr marL="228567" indent="-228567">
              <a:buAutoNum type="arabicPeriod"/>
            </a:pPr>
            <a:r>
              <a:rPr lang="en-US" baseline="0" dirty="0" smtClean="0"/>
              <a:t>In person</a:t>
            </a:r>
          </a:p>
          <a:p>
            <a:pPr marL="228567" indent="-228567">
              <a:buAutoNum type="arabicPeriod"/>
            </a:pPr>
            <a:r>
              <a:rPr lang="en-US" baseline="0" dirty="0" smtClean="0"/>
              <a:t>By mail</a:t>
            </a:r>
          </a:p>
          <a:p>
            <a:pPr marL="228567" indent="-228567">
              <a:buAutoNum type="arabicPeriod"/>
            </a:pPr>
            <a:r>
              <a:rPr lang="en-US" baseline="0" dirty="0" smtClean="0"/>
              <a:t>Drop boxes</a:t>
            </a:r>
          </a:p>
          <a:p>
            <a:pPr marL="228567" indent="-228567" defTabSz="914266">
              <a:buFontTx/>
              <a:buAutoNum type="arabicPeriod"/>
              <a:defRPr/>
            </a:pPr>
            <a:r>
              <a:rPr lang="en-US" dirty="0"/>
              <a:t>By ECF</a:t>
            </a:r>
          </a:p>
          <a:p>
            <a:pPr marL="228567" indent="-228567" defTabSz="914266">
              <a:buFontTx/>
              <a:buAutoNum type="arabicPeriod"/>
              <a:defRPr/>
            </a:pPr>
            <a:endParaRPr lang="en-US" dirty="0"/>
          </a:p>
          <a:p>
            <a:pPr defTabSz="914266">
              <a:defRPr/>
            </a:pPr>
            <a:r>
              <a:rPr lang="en-US" dirty="0"/>
              <a:t>(STOP NOW FOR DISCUSSION ABOUT ECF:  PROS/CONS/CONCERNS FOR THE PUBLIC AND FOR THE COURT/STAFF)</a:t>
            </a:r>
            <a:endParaRPr lang="en-US" baseline="0" dirty="0" smtClean="0"/>
          </a:p>
          <a:p>
            <a:pPr marL="228567" indent="-228567">
              <a:buAutoNum type="arabicPeriod"/>
            </a:pPr>
            <a:endParaRPr lang="en-US" baseline="0" dirty="0" smtClean="0"/>
          </a:p>
          <a:p>
            <a:r>
              <a:rPr lang="en-US" baseline="0" dirty="0" smtClean="0"/>
              <a:t>Is there another way they can be filed?</a:t>
            </a:r>
          </a:p>
          <a:p>
            <a:pPr marL="228567" indent="-228567">
              <a:buAutoNum type="arabicPeriod"/>
            </a:pPr>
            <a:r>
              <a:rPr lang="en-US" baseline="0" dirty="0" smtClean="0"/>
              <a:t>TTY (by phone for hearing impaired)</a:t>
            </a:r>
          </a:p>
          <a:p>
            <a:pPr marL="228567" indent="-228567">
              <a:buAutoNum type="arabicPeriod"/>
            </a:pPr>
            <a:r>
              <a:rPr lang="en-US" baseline="0" dirty="0" smtClean="0"/>
              <a:t>From prison</a:t>
            </a:r>
          </a:p>
          <a:p>
            <a:pPr marL="228567" indent="-228567">
              <a:buAutoNum type="arabicPeriod"/>
            </a:pPr>
            <a:endParaRPr lang="en-US" baseline="0" dirty="0" smtClean="0"/>
          </a:p>
          <a:p>
            <a:r>
              <a:rPr lang="en-US" baseline="0" dirty="0" smtClean="0"/>
              <a:t>Are we offering access to all?  Do we offer too much?</a:t>
            </a:r>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20</a:t>
            </a:fld>
            <a:endParaRPr lang="en-US"/>
          </a:p>
        </p:txBody>
      </p:sp>
    </p:spTree>
    <p:extLst>
      <p:ext uri="{BB962C8B-B14F-4D97-AF65-F5344CB8AC3E}">
        <p14:creationId xmlns:p14="http://schemas.microsoft.com/office/powerpoint/2010/main" val="1748882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are the filers of a civil case?</a:t>
            </a:r>
          </a:p>
          <a:p>
            <a:pPr marL="228567" indent="-228567">
              <a:buAutoNum type="arabicPeriod"/>
            </a:pPr>
            <a:r>
              <a:rPr lang="en-US" baseline="0" dirty="0" smtClean="0"/>
              <a:t>Plaintiff</a:t>
            </a:r>
          </a:p>
          <a:p>
            <a:pPr marL="228567" indent="-228567">
              <a:buAutoNum type="arabicPeriod"/>
            </a:pPr>
            <a:r>
              <a:rPr lang="en-US" baseline="0" dirty="0" smtClean="0"/>
              <a:t>Petitioner (Habeas Corpus/Motions to Vacate)</a:t>
            </a:r>
          </a:p>
          <a:p>
            <a:pPr marL="228567" indent="-228567">
              <a:buAutoNum type="arabicPeriod"/>
            </a:pPr>
            <a:r>
              <a:rPr lang="en-US" baseline="0" dirty="0" smtClean="0"/>
              <a:t>Appellant  (Bankruptcy Appeal)</a:t>
            </a:r>
          </a:p>
          <a:p>
            <a:pPr marL="228567" indent="-228567">
              <a:buAutoNum type="arabicPeriod"/>
            </a:pPr>
            <a:r>
              <a:rPr lang="en-US" baseline="0" dirty="0" smtClean="0"/>
              <a:t>Debtor  (Adversary actions)</a:t>
            </a:r>
          </a:p>
          <a:p>
            <a:pPr marL="228567" indent="-228567">
              <a:buAutoNum type="arabicPeriod"/>
            </a:pPr>
            <a:r>
              <a:rPr lang="en-US" baseline="0" dirty="0" smtClean="0"/>
              <a:t>Movant  (First Amendment claims)</a:t>
            </a:r>
          </a:p>
          <a:p>
            <a:pPr marL="228567" indent="-228567">
              <a:buAutoNum type="arabicPeriod"/>
            </a:pPr>
            <a:r>
              <a:rPr lang="en-US" baseline="0" dirty="0" smtClean="0"/>
              <a:t>Other?</a:t>
            </a:r>
          </a:p>
          <a:p>
            <a:endParaRPr lang="en-US" dirty="0" smtClean="0"/>
          </a:p>
          <a:p>
            <a:r>
              <a:rPr lang="en-US" dirty="0" smtClean="0"/>
              <a:t>Who files</a:t>
            </a:r>
            <a:r>
              <a:rPr lang="en-US" baseline="0" dirty="0" smtClean="0"/>
              <a:t> a civil case?</a:t>
            </a:r>
          </a:p>
          <a:p>
            <a:pPr marL="228567" indent="-228567">
              <a:buAutoNum type="arabicPeriod"/>
            </a:pPr>
            <a:r>
              <a:rPr lang="en-US" baseline="0" dirty="0" smtClean="0"/>
              <a:t>Attorney (most common)</a:t>
            </a:r>
          </a:p>
          <a:p>
            <a:pPr marL="228567" indent="-228567">
              <a:buAutoNum type="arabicPeriod"/>
            </a:pPr>
            <a:r>
              <a:rPr lang="en-US" baseline="0" dirty="0" smtClean="0"/>
              <a:t>Prisoners</a:t>
            </a:r>
          </a:p>
          <a:p>
            <a:pPr marL="228567" indent="-228567">
              <a:buAutoNum type="arabicPeriod"/>
            </a:pPr>
            <a:r>
              <a:rPr lang="en-US" baseline="0" dirty="0" smtClean="0"/>
              <a:t>Private individuals</a:t>
            </a:r>
          </a:p>
          <a:p>
            <a:pPr marL="228567" indent="-228567">
              <a:buAutoNum type="arabicPeriod"/>
            </a:pPr>
            <a:endParaRPr lang="en-US" baseline="0" dirty="0" smtClean="0"/>
          </a:p>
          <a:p>
            <a:r>
              <a:rPr lang="en-US" baseline="0" dirty="0" smtClean="0"/>
              <a:t>What is needed to file a case?</a:t>
            </a:r>
          </a:p>
          <a:p>
            <a:pPr marL="228567" indent="-228567">
              <a:buAutoNum type="arabicPeriod"/>
            </a:pPr>
            <a:r>
              <a:rPr lang="en-US" baseline="0" dirty="0" smtClean="0"/>
              <a:t>Complaint (consistent with court forms and federal and local rules)  ADHERENCE TO FORM</a:t>
            </a:r>
          </a:p>
          <a:p>
            <a:pPr marL="228567" indent="-228567">
              <a:buAutoNum type="arabicPeriod"/>
            </a:pPr>
            <a:r>
              <a:rPr lang="en-US" baseline="0" dirty="0" smtClean="0"/>
              <a:t>Fees	</a:t>
            </a:r>
          </a:p>
          <a:p>
            <a:pPr marL="228567" indent="-228567">
              <a:buAutoNum type="arabicPeriod"/>
            </a:pPr>
            <a:r>
              <a:rPr lang="en-US" baseline="0" dirty="0" smtClean="0"/>
              <a:t>IFP status (“in form of a pauper”</a:t>
            </a:r>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21</a:t>
            </a:fld>
            <a:endParaRPr lang="en-US"/>
          </a:p>
        </p:txBody>
      </p:sp>
    </p:spTree>
    <p:extLst>
      <p:ext uri="{BB962C8B-B14F-4D97-AF65-F5344CB8AC3E}">
        <p14:creationId xmlns:p14="http://schemas.microsoft.com/office/powerpoint/2010/main" val="4260058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do we resolve this case?</a:t>
            </a:r>
          </a:p>
          <a:p>
            <a:pPr marL="228567" indent="-228567">
              <a:buAutoNum type="arabicPeriod"/>
            </a:pPr>
            <a:r>
              <a:rPr lang="en-US" baseline="0" dirty="0" smtClean="0"/>
              <a:t>Screening by:</a:t>
            </a:r>
          </a:p>
          <a:p>
            <a:pPr marL="914266" lvl="2"/>
            <a:r>
              <a:rPr lang="en-US" baseline="0" dirty="0" smtClean="0"/>
              <a:t>a.  Clerks Office  (proper form/payment of fees)</a:t>
            </a:r>
          </a:p>
          <a:p>
            <a:r>
              <a:rPr lang="en-US" baseline="0" dirty="0" smtClean="0"/>
              <a:t>	b.  Law Clerk for District/Magistrate Judge</a:t>
            </a:r>
          </a:p>
          <a:p>
            <a:r>
              <a:rPr lang="en-US" baseline="0" dirty="0" smtClean="0"/>
              <a:t>		</a:t>
            </a:r>
            <a:r>
              <a:rPr lang="en-US" baseline="0" dirty="0" err="1" smtClean="0"/>
              <a:t>i</a:t>
            </a:r>
            <a:r>
              <a:rPr lang="en-US" baseline="0" dirty="0" smtClean="0"/>
              <a:t>.  Is it frivolous?</a:t>
            </a:r>
          </a:p>
          <a:p>
            <a:r>
              <a:rPr lang="en-US" baseline="0" dirty="0" smtClean="0"/>
              <a:t>		ii.  Is there an issue of law?</a:t>
            </a:r>
          </a:p>
          <a:p>
            <a:r>
              <a:rPr lang="en-US" baseline="0" dirty="0" smtClean="0"/>
              <a:t>		iii.  Is there another reason to dismiss?</a:t>
            </a:r>
          </a:p>
          <a:p>
            <a:endParaRPr lang="en-US" baseline="0" dirty="0" smtClean="0"/>
          </a:p>
          <a:p>
            <a:r>
              <a:rPr lang="en-US" baseline="0" dirty="0" smtClean="0"/>
              <a:t>(SHOULD THIS HAPPEN?  SHOULDN’T ALL CASES PROCEED?  WHY NOT?)</a:t>
            </a:r>
          </a:p>
          <a:p>
            <a:endParaRPr lang="en-US" baseline="0" dirty="0" smtClean="0"/>
          </a:p>
          <a:p>
            <a:r>
              <a:rPr lang="en-US" baseline="0" dirty="0" smtClean="0"/>
              <a:t>2.   Service of Process</a:t>
            </a:r>
          </a:p>
          <a:p>
            <a:pPr marL="1142833" lvl="2" indent="-228567">
              <a:buAutoNum type="alphaLcPeriod"/>
            </a:pPr>
            <a:r>
              <a:rPr lang="en-US" baseline="0" dirty="0" smtClean="0"/>
              <a:t>Issuance of summons</a:t>
            </a:r>
          </a:p>
          <a:p>
            <a:pPr marL="1142833" lvl="2" indent="-228567">
              <a:buAutoNum type="alphaLcPeriod"/>
            </a:pPr>
            <a:r>
              <a:rPr lang="en-US" baseline="0" dirty="0" smtClean="0"/>
              <a:t>Rule 4 (Timing (90 days) and process of service/waiver of summons)</a:t>
            </a:r>
          </a:p>
          <a:p>
            <a:r>
              <a:rPr lang="en-US" baseline="0" dirty="0" smtClean="0"/>
              <a:t>3.  Responsive Pleadings</a:t>
            </a:r>
          </a:p>
          <a:p>
            <a:pPr marL="1142833" lvl="2" indent="-228567">
              <a:buAutoNum type="alphaLcPeriod"/>
            </a:pPr>
            <a:r>
              <a:rPr lang="en-US" baseline="0" dirty="0" smtClean="0"/>
              <a:t>Answer</a:t>
            </a:r>
          </a:p>
          <a:p>
            <a:pPr marL="1142833" lvl="2" indent="-228567">
              <a:buAutoNum type="alphaLcPeriod"/>
            </a:pPr>
            <a:r>
              <a:rPr lang="en-US" baseline="0" dirty="0" smtClean="0"/>
              <a:t>Dispositive Motion</a:t>
            </a:r>
          </a:p>
          <a:p>
            <a:pPr marL="228567" indent="-228567">
              <a:buAutoNum type="arabicPeriod" startAt="4"/>
            </a:pPr>
            <a:r>
              <a:rPr lang="en-US" baseline="0" dirty="0" smtClean="0"/>
              <a:t>Motion Practice</a:t>
            </a:r>
          </a:p>
          <a:p>
            <a:pPr marL="914266" lvl="2"/>
            <a:r>
              <a:rPr lang="en-US" baseline="0" dirty="0" smtClean="0"/>
              <a:t>a.  Response</a:t>
            </a:r>
          </a:p>
          <a:p>
            <a:pPr marL="1142833" lvl="2" indent="-228567">
              <a:buAutoNum type="alphaLcPeriod" startAt="2"/>
            </a:pPr>
            <a:r>
              <a:rPr lang="en-US" baseline="0" dirty="0" smtClean="0"/>
              <a:t>Reply</a:t>
            </a:r>
          </a:p>
          <a:p>
            <a:pPr marL="1142833" lvl="2" indent="-228567">
              <a:buAutoNum type="alphaLcPeriod" startAt="2"/>
            </a:pPr>
            <a:r>
              <a:rPr lang="en-US" baseline="0" dirty="0" smtClean="0"/>
              <a:t>Rebuttal/Sur-reply</a:t>
            </a:r>
          </a:p>
          <a:p>
            <a:pPr marL="1142833" lvl="2" indent="-228567">
              <a:buAutoNum type="alphaLcPeriod" startAt="2"/>
            </a:pPr>
            <a:r>
              <a:rPr lang="en-US" baseline="0" dirty="0" smtClean="0"/>
              <a:t>Argument</a:t>
            </a:r>
          </a:p>
          <a:p>
            <a:pPr marL="1142833" lvl="2" indent="-228567">
              <a:buAutoNum type="alphaLcPeriod" startAt="2"/>
            </a:pPr>
            <a:r>
              <a:rPr lang="en-US" baseline="0" dirty="0" smtClean="0"/>
              <a:t>Court decision</a:t>
            </a:r>
          </a:p>
          <a:p>
            <a:endParaRPr lang="en-US" baseline="0" dirty="0" smtClean="0"/>
          </a:p>
          <a:p>
            <a:pPr marL="914266" lvl="2"/>
            <a:endParaRPr lang="en-US" baseline="0" dirty="0" smtClean="0"/>
          </a:p>
          <a:p>
            <a:pPr marL="914266" lvl="2"/>
            <a:endParaRPr lang="en-US" baseline="0" dirty="0" smtClean="0"/>
          </a:p>
          <a:p>
            <a:endParaRPr lang="en-US" baseline="0" dirty="0" smtClean="0"/>
          </a:p>
          <a:p>
            <a:endParaRPr lang="en-US" baseline="0" dirty="0" smtClean="0"/>
          </a:p>
          <a:p>
            <a:endParaRPr lang="en-US" dirty="0" smtClean="0"/>
          </a:p>
          <a:p>
            <a:endParaRPr lang="en-US" baseline="0" dirty="0" smtClean="0"/>
          </a:p>
          <a:p>
            <a:endParaRPr lang="en-US" baseline="0" dirty="0" smtClean="0"/>
          </a:p>
          <a:p>
            <a:endParaRPr lang="en-US" dirty="0" smtClean="0"/>
          </a:p>
          <a:p>
            <a:endParaRPr lang="en-US" baseline="0" dirty="0" smtClean="0"/>
          </a:p>
          <a:p>
            <a:pPr marL="228567" indent="-228567" defTabSz="914266">
              <a:buFontTx/>
              <a:buAutoNum type="arabicPeriod" startAt="4"/>
              <a:defRPr/>
            </a:pPr>
            <a:endParaRPr lang="en-US" baseline="0" dirty="0" smtClean="0"/>
          </a:p>
        </p:txBody>
      </p:sp>
      <p:sp>
        <p:nvSpPr>
          <p:cNvPr id="4" name="Slide Number Placeholder 3"/>
          <p:cNvSpPr>
            <a:spLocks noGrp="1"/>
          </p:cNvSpPr>
          <p:nvPr>
            <p:ph type="sldNum" sz="quarter" idx="10"/>
          </p:nvPr>
        </p:nvSpPr>
        <p:spPr/>
        <p:txBody>
          <a:bodyPr/>
          <a:lstStyle/>
          <a:p>
            <a:fld id="{7EB485EE-439C-41F1-AC9F-69458E4D52F8}" type="slidenum">
              <a:rPr lang="en-US" smtClean="0"/>
              <a:pPr/>
              <a:t>22</a:t>
            </a:fld>
            <a:endParaRPr lang="en-US"/>
          </a:p>
        </p:txBody>
      </p:sp>
    </p:spTree>
    <p:extLst>
      <p:ext uri="{BB962C8B-B14F-4D97-AF65-F5344CB8AC3E}">
        <p14:creationId xmlns:p14="http://schemas.microsoft.com/office/powerpoint/2010/main" val="3150750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Case Adjudication Steps</a:t>
            </a:r>
          </a:p>
          <a:p>
            <a:pPr defTabSz="914266">
              <a:defRPr/>
            </a:pPr>
            <a:r>
              <a:rPr lang="en-US" baseline="0" dirty="0" smtClean="0"/>
              <a:t>1.  Pretrial Proceedings</a:t>
            </a:r>
          </a:p>
          <a:p>
            <a:pPr marL="1142833" lvl="2" indent="-228567" defTabSz="914266">
              <a:buFontTx/>
              <a:buAutoNum type="alphaLcPeriod"/>
              <a:defRPr/>
            </a:pPr>
            <a:r>
              <a:rPr lang="en-US" baseline="0" dirty="0" smtClean="0"/>
              <a:t>Discovery  </a:t>
            </a:r>
          </a:p>
          <a:p>
            <a:pPr marL="914266" lvl="2" defTabSz="914266">
              <a:defRPr/>
            </a:pPr>
            <a:r>
              <a:rPr lang="en-US" baseline="0" dirty="0" smtClean="0"/>
              <a:t>     1.  Depositions</a:t>
            </a:r>
          </a:p>
          <a:p>
            <a:pPr marL="914266" lvl="2" defTabSz="914266">
              <a:defRPr/>
            </a:pPr>
            <a:r>
              <a:rPr lang="en-US" baseline="0" dirty="0" smtClean="0"/>
              <a:t>     2.  Written interrogatories</a:t>
            </a:r>
          </a:p>
          <a:p>
            <a:pPr marL="1142833" lvl="2" indent="-228567" defTabSz="914266">
              <a:buFontTx/>
              <a:buAutoNum type="alphaLcPeriod" startAt="2"/>
              <a:defRPr/>
            </a:pPr>
            <a:r>
              <a:rPr lang="en-US" baseline="0" dirty="0" smtClean="0"/>
              <a:t>Settlement Conference with Judge</a:t>
            </a:r>
          </a:p>
          <a:p>
            <a:pPr defTabSz="914266">
              <a:defRPr/>
            </a:pPr>
            <a:endParaRPr lang="en-US" baseline="0" dirty="0" smtClean="0"/>
          </a:p>
          <a:p>
            <a:pPr defTabSz="914266">
              <a:defRPr/>
            </a:pPr>
            <a:r>
              <a:rPr lang="en-US" baseline="0" dirty="0" smtClean="0"/>
              <a:t>2.  Alternate Dispute Resolution (ADR)</a:t>
            </a:r>
          </a:p>
          <a:p>
            <a:pPr marL="1142833" lvl="2" indent="-228567" defTabSz="914266">
              <a:buFontTx/>
              <a:buAutoNum type="alphaLcPeriod"/>
              <a:defRPr/>
            </a:pPr>
            <a:r>
              <a:rPr lang="en-US" baseline="0" dirty="0" smtClean="0"/>
              <a:t>Mediation</a:t>
            </a:r>
          </a:p>
          <a:p>
            <a:pPr marL="1142833" lvl="2" indent="-228567" defTabSz="914266">
              <a:buFontTx/>
              <a:buAutoNum type="alphaLcPeriod"/>
              <a:defRPr/>
            </a:pPr>
            <a:r>
              <a:rPr lang="en-US" baseline="0" dirty="0" smtClean="0"/>
              <a:t>Early Neutral Evaluation</a:t>
            </a:r>
          </a:p>
          <a:p>
            <a:pPr marL="1142833" lvl="2" indent="-228567" defTabSz="914266">
              <a:buFontTx/>
              <a:buAutoNum type="alphaLcPeriod"/>
              <a:defRPr/>
            </a:pPr>
            <a:r>
              <a:rPr lang="en-US" baseline="0" dirty="0" smtClean="0"/>
              <a:t>Arbitration</a:t>
            </a:r>
          </a:p>
          <a:p>
            <a:endParaRPr lang="en-US" baseline="0" dirty="0" smtClean="0"/>
          </a:p>
          <a:p>
            <a:pPr defTabSz="914266">
              <a:defRPr/>
            </a:pPr>
            <a:r>
              <a:rPr lang="en-US" baseline="0" dirty="0" smtClean="0"/>
              <a:t>3.  Trial</a:t>
            </a:r>
          </a:p>
          <a:p>
            <a:endParaRPr lang="en-US" baseline="0" dirty="0" smtClean="0"/>
          </a:p>
          <a:p>
            <a:pPr defTabSz="914266">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23</a:t>
            </a:fld>
            <a:endParaRPr lang="en-US"/>
          </a:p>
        </p:txBody>
      </p:sp>
    </p:spTree>
    <p:extLst>
      <p:ext uri="{BB962C8B-B14F-4D97-AF65-F5344CB8AC3E}">
        <p14:creationId xmlns:p14="http://schemas.microsoft.com/office/powerpoint/2010/main" val="902552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4266">
              <a:defRPr/>
            </a:pPr>
            <a:r>
              <a:rPr lang="en-US" dirty="0"/>
              <a:t>Image of the Warren E. Burger Federal Building &amp; United States Courthouse in St. Paul, MN</a:t>
            </a:r>
          </a:p>
          <a:p>
            <a:pPr defTabSz="914266">
              <a:defRPr/>
            </a:pPr>
            <a:endParaRPr lang="en-US" dirty="0"/>
          </a:p>
          <a:p>
            <a:pPr defTabSz="914266">
              <a:defRPr/>
            </a:pPr>
            <a:r>
              <a:rPr lang="en-US" dirty="0"/>
              <a:t>Who sits where and why?</a:t>
            </a:r>
          </a:p>
          <a:p>
            <a:pPr defTabSz="914266">
              <a:defRPr/>
            </a:pPr>
            <a:endParaRPr lang="en-US" dirty="0"/>
          </a:p>
          <a:p>
            <a:pPr defTabSz="914266">
              <a:defRPr/>
            </a:pPr>
            <a:r>
              <a:rPr lang="en-US" dirty="0"/>
              <a:t>Judge (Law)</a:t>
            </a:r>
          </a:p>
          <a:p>
            <a:pPr defTabSz="914266">
              <a:defRPr/>
            </a:pPr>
            <a:r>
              <a:rPr lang="en-US" dirty="0"/>
              <a:t>Witness (Facts)</a:t>
            </a:r>
          </a:p>
          <a:p>
            <a:pPr defTabSz="914266">
              <a:defRPr/>
            </a:pPr>
            <a:r>
              <a:rPr lang="en-US" dirty="0"/>
              <a:t>Jury (Decision makers)</a:t>
            </a:r>
          </a:p>
          <a:p>
            <a:pPr defTabSz="914266">
              <a:defRPr/>
            </a:pPr>
            <a:r>
              <a:rPr lang="en-US" dirty="0"/>
              <a:t>     a.  Selection and Management</a:t>
            </a:r>
          </a:p>
          <a:p>
            <a:pPr defTabSz="914266">
              <a:defRPr/>
            </a:pPr>
            <a:r>
              <a:rPr lang="en-US" dirty="0"/>
              <a:t>Court Reporter (Record keepers)</a:t>
            </a:r>
          </a:p>
          <a:p>
            <a:pPr defTabSz="914266">
              <a:defRPr/>
            </a:pPr>
            <a:r>
              <a:rPr lang="en-US" dirty="0"/>
              <a:t>Attorneys   (Equal)</a:t>
            </a:r>
          </a:p>
          <a:p>
            <a:pPr defTabSz="914266">
              <a:defRPr/>
            </a:pPr>
            <a:endParaRPr lang="en-US" dirty="0"/>
          </a:p>
          <a:p>
            <a:pPr defTabSz="914266">
              <a:defRPr/>
            </a:pPr>
            <a:r>
              <a:rPr lang="en-US" u="sng" dirty="0"/>
              <a:t>Access for All</a:t>
            </a:r>
          </a:p>
          <a:p>
            <a:endParaRPr lang="en-US" dirty="0"/>
          </a:p>
          <a:p>
            <a:r>
              <a:rPr lang="en-US" dirty="0"/>
              <a:t>A person who wishes to observe a court in session may check the court calendar online or at the courthouse and watch a proceeding. Our Constitution and court tradition give citizens right of access to court proceedings. Citizens gain confidence in the courts by seeing judicial work in action, and learn first-hand how the judicial system works.  Unlike most state courts, the federal courts generally do not permit television or radio coverage of trial court proceedings.  Court dockets and some case files are available on the Internet through the </a:t>
            </a:r>
            <a:r>
              <a:rPr lang="en-US" dirty="0">
                <a:hlinkClick r:id="rId3"/>
              </a:rPr>
              <a:t>Public Access to Court Electronic Records system</a:t>
            </a:r>
            <a:r>
              <a:rPr lang="en-US" dirty="0"/>
              <a:t> (PACER).   In addition, nearly every federal court maintains a website with information about court rules and procedures.</a:t>
            </a:r>
          </a:p>
          <a:p>
            <a:r>
              <a:rPr lang="en-US" dirty="0"/>
              <a:t>In a few situations the public may not have full access to court records and court proceedings. In a high-profile trial, for example, available space may limit the number of observers. Or, security reasons may limit access, such as the protection of a juvenile or a confidential informant. Finally, a judge may seal certain documents, such as confidential business records, certain law enforcement reports, and juvenile records.</a:t>
            </a:r>
          </a:p>
          <a:p>
            <a:pPr defTabSz="914266">
              <a:defRPr/>
            </a:pPr>
            <a:endParaRPr lang="en-US" dirty="0"/>
          </a:p>
          <a:p>
            <a:pPr defTabSz="914266">
              <a:defRPr/>
            </a:pPr>
            <a:r>
              <a:rPr lang="en-US" dirty="0"/>
              <a:t>High Profile Cases/Media (transparency) </a:t>
            </a:r>
          </a:p>
          <a:p>
            <a:pPr defTabSz="914266">
              <a:defRPr/>
            </a:pPr>
            <a:endParaRPr lang="en-US" dirty="0"/>
          </a:p>
          <a:p>
            <a:r>
              <a:rPr lang="en-US" dirty="0" smtClean="0"/>
              <a:t>Federal judges and the journalists who cover them share much common ground. One clear area of mutual interest is accurate and informed coverage of federal courts. It is the media who inform and educate the public about the courts, spark discussion and debate about their work, instill public trust and confidence in the institution and its function, and help protect judicial independence. These are worthwhile and important pursuits. There are justifiable and distinct differences between the three branches of government and the access they grant the news media. Most of the work of federal courts is performed in open court and decisions, and in most cases court filings are available on the Internet. </a:t>
            </a:r>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24</a:t>
            </a:fld>
            <a:endParaRPr lang="en-US"/>
          </a:p>
        </p:txBody>
      </p:sp>
    </p:spTree>
    <p:extLst>
      <p:ext uri="{BB962C8B-B14F-4D97-AF65-F5344CB8AC3E}">
        <p14:creationId xmlns:p14="http://schemas.microsoft.com/office/powerpoint/2010/main" val="2396701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Post Trial Proceedings</a:t>
            </a:r>
          </a:p>
          <a:p>
            <a:pPr marL="457133" lvl="1"/>
            <a:endParaRPr lang="en-US" dirty="0" smtClean="0"/>
          </a:p>
          <a:p>
            <a:pPr marL="228567" indent="-228567">
              <a:buAutoNum type="arabicPeriod"/>
            </a:pPr>
            <a:r>
              <a:rPr lang="en-US" dirty="0" smtClean="0"/>
              <a:t>Entry</a:t>
            </a:r>
            <a:r>
              <a:rPr lang="en-US" baseline="0" dirty="0" smtClean="0"/>
              <a:t> of Judgment – Federal Rule of Civil Procedure 58 </a:t>
            </a:r>
          </a:p>
          <a:p>
            <a:pPr marL="228567" indent="-228567">
              <a:buAutoNum type="arabicPeriod"/>
            </a:pPr>
            <a:endParaRPr lang="en-US" dirty="0"/>
          </a:p>
          <a:p>
            <a:r>
              <a:rPr lang="en-US" dirty="0"/>
              <a:t>Every judgment and amended judgment must be set out in a separate document, with some exceptions noted by the Federal rules. Unless otherwise ordered by the court, the Clerk must, without awaiting the court's direction, promptly prepare, sign, and enter the judgment when:</a:t>
            </a:r>
          </a:p>
          <a:p>
            <a:r>
              <a:rPr lang="en-US" dirty="0"/>
              <a:t>		(A) the jury returns a general verdict;</a:t>
            </a:r>
          </a:p>
          <a:p>
            <a:r>
              <a:rPr lang="en-US" dirty="0"/>
              <a:t>		(B) the court awards only costs or a sum certain; or</a:t>
            </a:r>
          </a:p>
          <a:p>
            <a:r>
              <a:rPr lang="en-US" dirty="0"/>
              <a:t>		(C) the court denies all relief.</a:t>
            </a:r>
          </a:p>
          <a:p>
            <a:r>
              <a:rPr lang="en-US" dirty="0"/>
              <a:t>In some instances, the court must approve the form of judgment, which the clerk must promptly enter.  These instances occur when:</a:t>
            </a:r>
          </a:p>
          <a:p>
            <a:r>
              <a:rPr lang="en-US" dirty="0"/>
              <a:t>		(A) the jury returns a special verdict or a general verdict with answers to written questions; or</a:t>
            </a:r>
          </a:p>
          <a:p>
            <a:r>
              <a:rPr lang="en-US" dirty="0"/>
              <a:t>		(B) the court grants other relief</a:t>
            </a:r>
          </a:p>
          <a:p>
            <a:r>
              <a:rPr lang="en-US" dirty="0"/>
              <a:t>Under Federal rules, this judgment should be entered promptly, but no later than 150 days after the judgment is ordered (TIMELINESS)</a:t>
            </a:r>
          </a:p>
          <a:p>
            <a:endParaRPr lang="en-US" dirty="0"/>
          </a:p>
          <a:p>
            <a:pPr marL="228567" indent="-228567">
              <a:buAutoNum type="arabicPeriod" startAt="2"/>
            </a:pPr>
            <a:r>
              <a:rPr lang="en-US" dirty="0"/>
              <a:t>Notice of Appeal</a:t>
            </a:r>
            <a:endParaRPr lang="en-US" baseline="0" dirty="0" smtClean="0"/>
          </a:p>
          <a:p>
            <a:pPr marL="685700" lvl="1" indent="-228567">
              <a:buAutoNum type="alphaLcPeriod"/>
            </a:pPr>
            <a:r>
              <a:rPr lang="en-US" baseline="0" dirty="0" smtClean="0"/>
              <a:t>Preparation of form by appellant</a:t>
            </a:r>
          </a:p>
          <a:p>
            <a:pPr marL="685700" lvl="1" indent="-228567">
              <a:buAutoNum type="alphaLcPeriod"/>
            </a:pPr>
            <a:r>
              <a:rPr lang="en-US" baseline="0" dirty="0" smtClean="0"/>
              <a:t>Posting of bond (if determined)</a:t>
            </a:r>
          </a:p>
          <a:p>
            <a:pPr marL="685700" lvl="1" indent="-228567">
              <a:buAutoNum type="alphaLcPeriod"/>
            </a:pPr>
            <a:r>
              <a:rPr lang="en-US" baseline="0" dirty="0" smtClean="0"/>
              <a:t>Submission of transcripts/record</a:t>
            </a:r>
          </a:p>
          <a:p>
            <a:pPr marL="685700" lvl="1" indent="-228567">
              <a:buAutoNum type="alphaLcPeriod"/>
            </a:pPr>
            <a:r>
              <a:rPr lang="en-US" baseline="0" dirty="0" smtClean="0"/>
              <a:t>Exhibits</a:t>
            </a:r>
          </a:p>
          <a:p>
            <a:pPr marL="685700" lvl="1" indent="-228567">
              <a:buAutoNum type="alphaLcPeriod"/>
            </a:pPr>
            <a:endParaRPr lang="en-US" baseline="0" dirty="0" smtClean="0"/>
          </a:p>
          <a:p>
            <a:r>
              <a:rPr lang="en-US" dirty="0"/>
              <a:t>Although some cases are decided based on written briefs alone, many cases are selected for an "oral argument" before the court. Oral argument in the court of appeals is a structured discussion between the appellate lawyers and the panel of judges focusing on the legal principles in dispute. Each side is given a short time to present arguments to the court.</a:t>
            </a:r>
          </a:p>
          <a:p>
            <a:endParaRPr lang="en-US" dirty="0"/>
          </a:p>
          <a:p>
            <a:r>
              <a:rPr lang="en-US" dirty="0"/>
              <a:t>Most appeals are final. The court of appeals decision usually will be the final word in the case, unless it sends the case back to the trial court for additional proceedings, or the parties ask the U.S. Supreme Court to review the case. In some cases the decision may be reviewed </a:t>
            </a:r>
            <a:r>
              <a:rPr lang="en-US" dirty="0" err="1"/>
              <a:t>en</a:t>
            </a:r>
            <a:r>
              <a:rPr lang="en-US" dirty="0"/>
              <a:t> banc, that is, by a larger group of judges (usually all) of the court of appeals for the circuit.</a:t>
            </a:r>
          </a:p>
          <a:p>
            <a:endParaRPr lang="en-US" dirty="0"/>
          </a:p>
          <a:p>
            <a:r>
              <a:rPr lang="en-US" dirty="0"/>
              <a:t>A litigant who loses in a federal court of appeals, or in the highest court of a state, may file a petition for a "writ of certiorari," which is a document asking the Supreme Court to review the case. The Supreme Court, however, does not have to grant review. The Court typically will agree to hear a case only when it involves an unusually important legal principle, or when two or more federal appellate courts have interpreted a law differently. There are also a small number of special circumstances in which the Supreme Court is required by law to hear an appeal.  In a civil case, either side may appeal the verdict.  In a bankruptcy case, an appeal of a ruling by a bankruptcy judge may be taken to the district court. Several courts of appeals, however, have established a bankruptcy appellate panel consisting of three bankruptcy judges to hear appeals directly from the bankruptcy courts. In either situation, the party that loses in the initial bankruptcy appeal may then appeal to the court of appeals.</a:t>
            </a:r>
          </a:p>
          <a:p>
            <a:endParaRPr lang="en-US" dirty="0"/>
          </a:p>
          <a:p>
            <a:endParaRPr lang="en-US" dirty="0"/>
          </a:p>
          <a:p>
            <a:pPr defTabSz="914266">
              <a:defRPr/>
            </a:pPr>
            <a:r>
              <a:rPr lang="en-US" dirty="0"/>
              <a:t>3. </a:t>
            </a:r>
            <a:r>
              <a:rPr lang="en-US" baseline="0" dirty="0" smtClean="0"/>
              <a:t>Execution (Rule 69)/Enforcement (Rule 70) of a Judgment   Writs of Execution</a:t>
            </a:r>
          </a:p>
          <a:p>
            <a:pPr marL="228567" indent="-228567" defTabSz="914266">
              <a:buFontTx/>
              <a:buAutoNum type="alphaLcPeriod"/>
              <a:defRPr/>
            </a:pPr>
            <a:r>
              <a:rPr lang="en-US" baseline="0" dirty="0" smtClean="0"/>
              <a:t>Garnishment of wages</a:t>
            </a:r>
          </a:p>
          <a:p>
            <a:pPr marL="228567" indent="-228567" defTabSz="914266">
              <a:buFontTx/>
              <a:buAutoNum type="alphaLcPeriod"/>
              <a:defRPr/>
            </a:pPr>
            <a:r>
              <a:rPr lang="en-US" baseline="0" dirty="0" smtClean="0"/>
              <a:t>Garnishment of assets (bank accounts/IRAs)</a:t>
            </a:r>
          </a:p>
          <a:p>
            <a:pPr marL="228567" indent="-228567" defTabSz="914266">
              <a:buFontTx/>
              <a:buAutoNum type="alphaLcPeriod"/>
              <a:defRPr/>
            </a:pPr>
            <a:r>
              <a:rPr lang="en-US" baseline="0" dirty="0" smtClean="0"/>
              <a:t>Seizure and sale of property</a:t>
            </a:r>
          </a:p>
          <a:p>
            <a:pPr marL="228567" indent="-228567" defTabSz="914266">
              <a:buFontTx/>
              <a:buAutoNum type="alphaLcPeriod"/>
              <a:defRPr/>
            </a:pPr>
            <a:endParaRPr lang="en-US" dirty="0"/>
          </a:p>
          <a:p>
            <a:pPr fontAlgn="base"/>
            <a:r>
              <a:rPr lang="en-US" dirty="0"/>
              <a:t>Under Rule 69,  a money judgment is enforced by a writ of execution, unless the court directs otherwise. The procedure on execution—and in proceedings supplementary to and in aid of judgment or execution—must accord with the procedure of the state where the court is located, but a federal statute governs to the extent it applies. A writ of execution is a process issued by the court directing the U.S. Marshal to enforce and satisfy a judgment for payment of money. </a:t>
            </a:r>
          </a:p>
          <a:p>
            <a:pPr fontAlgn="base"/>
            <a:endParaRPr lang="en-US" dirty="0"/>
          </a:p>
          <a:p>
            <a:pPr fontAlgn="base"/>
            <a:r>
              <a:rPr lang="en-US" dirty="0"/>
              <a:t>Rule 70 – Enforcing a Judgment for a Specific Act</a:t>
            </a:r>
          </a:p>
          <a:p>
            <a:pPr fontAlgn="base"/>
            <a:r>
              <a:rPr lang="en-US" dirty="0"/>
              <a:t> If a judgment requires a party to convey land, to deliver a deed or other document, or to perform any other specific act and the party fails to comply within the time specified, the court may order the act to be done—at the disobedient party’s expense—by another person appointed by the court. When done, the act has the same effect as if done by the party.</a:t>
            </a:r>
            <a:endParaRPr lang="en-US" baseline="0" dirty="0" smtClean="0"/>
          </a:p>
        </p:txBody>
      </p:sp>
      <p:sp>
        <p:nvSpPr>
          <p:cNvPr id="4" name="Slide Number Placeholder 3"/>
          <p:cNvSpPr>
            <a:spLocks noGrp="1"/>
          </p:cNvSpPr>
          <p:nvPr>
            <p:ph type="sldNum" sz="quarter" idx="10"/>
          </p:nvPr>
        </p:nvSpPr>
        <p:spPr/>
        <p:txBody>
          <a:bodyPr/>
          <a:lstStyle/>
          <a:p>
            <a:fld id="{7EB485EE-439C-41F1-AC9F-69458E4D52F8}" type="slidenum">
              <a:rPr lang="en-US" smtClean="0"/>
              <a:pPr/>
              <a:t>25</a:t>
            </a:fld>
            <a:endParaRPr lang="en-US"/>
          </a:p>
        </p:txBody>
      </p:sp>
    </p:spTree>
    <p:extLst>
      <p:ext uri="{BB962C8B-B14F-4D97-AF65-F5344CB8AC3E}">
        <p14:creationId xmlns:p14="http://schemas.microsoft.com/office/powerpoint/2010/main" val="3536860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26</a:t>
            </a:fld>
            <a:endParaRPr lang="en-US"/>
          </a:p>
        </p:txBody>
      </p:sp>
    </p:spTree>
    <p:extLst>
      <p:ext uri="{BB962C8B-B14F-4D97-AF65-F5344CB8AC3E}">
        <p14:creationId xmlns:p14="http://schemas.microsoft.com/office/powerpoint/2010/main" val="2751461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smtClean="0"/>
          </a:p>
          <a:p>
            <a:r>
              <a:rPr lang="en-US" u="sng" dirty="0" smtClean="0"/>
              <a:t>Access </a:t>
            </a:r>
            <a:r>
              <a:rPr lang="en-US" u="sng" dirty="0"/>
              <a:t>to the court</a:t>
            </a:r>
          </a:p>
          <a:p>
            <a:pPr marL="228567" indent="-228567">
              <a:buFont typeface="+mj-lt"/>
              <a:buAutoNum type="arabicPeriod"/>
            </a:pPr>
            <a:r>
              <a:rPr lang="en-US" dirty="0"/>
              <a:t>Electronic Case Filing (ECF)</a:t>
            </a:r>
          </a:p>
          <a:p>
            <a:pPr marL="228567" indent="-228567">
              <a:buFont typeface="+mj-lt"/>
              <a:buAutoNum type="arabicPeriod"/>
            </a:pPr>
            <a:r>
              <a:rPr lang="en-US" dirty="0"/>
              <a:t>In person during business hours</a:t>
            </a:r>
          </a:p>
          <a:p>
            <a:pPr marL="228567" indent="-228567">
              <a:buFont typeface="+mj-lt"/>
              <a:buAutoNum type="arabicPeriod"/>
            </a:pPr>
            <a:r>
              <a:rPr lang="en-US" dirty="0"/>
              <a:t>Drop box</a:t>
            </a:r>
          </a:p>
          <a:p>
            <a:endParaRPr lang="en-US" dirty="0" smtClean="0"/>
          </a:p>
          <a:p>
            <a:endParaRPr lang="en-US" dirty="0"/>
          </a:p>
          <a:p>
            <a:r>
              <a:rPr lang="en-US" dirty="0" smtClean="0"/>
              <a:t>Are </a:t>
            </a:r>
            <a:r>
              <a:rPr lang="en-US" dirty="0"/>
              <a:t>we offering access to all?  Do we offer too much</a:t>
            </a:r>
            <a:r>
              <a:rPr lang="en-US" dirty="0" smtClean="0"/>
              <a:t>?  </a:t>
            </a:r>
          </a:p>
          <a:p>
            <a:endParaRPr lang="en-US" dirty="0"/>
          </a:p>
          <a:p>
            <a:r>
              <a:rPr lang="en-US" dirty="0" smtClean="0"/>
              <a:t>Could we be doing more?</a:t>
            </a:r>
            <a:endParaRPr lang="en-US" dirty="0"/>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27</a:t>
            </a:fld>
            <a:endParaRPr lang="en-US"/>
          </a:p>
        </p:txBody>
      </p:sp>
    </p:spTree>
    <p:extLst>
      <p:ext uri="{BB962C8B-B14F-4D97-AF65-F5344CB8AC3E}">
        <p14:creationId xmlns:p14="http://schemas.microsoft.com/office/powerpoint/2010/main" val="4093681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Case Participants</a:t>
            </a:r>
          </a:p>
          <a:p>
            <a:pPr marL="228567" indent="-228567">
              <a:buFont typeface="+mj-lt"/>
              <a:buAutoNum type="arabicPeriod"/>
            </a:pPr>
            <a:r>
              <a:rPr lang="en-US" dirty="0"/>
              <a:t>Pro Se debtor - Legal Aid Services, the bar, and court </a:t>
            </a:r>
            <a:r>
              <a:rPr lang="en-US" dirty="0" smtClean="0"/>
              <a:t>assistance</a:t>
            </a:r>
          </a:p>
          <a:p>
            <a:pPr marL="228567" indent="-228567">
              <a:buFont typeface="+mj-lt"/>
              <a:buAutoNum type="arabicPeriod"/>
            </a:pPr>
            <a:endParaRPr lang="en-US" dirty="0"/>
          </a:p>
          <a:p>
            <a:pPr marL="228567" indent="-228567">
              <a:buFont typeface="+mj-lt"/>
              <a:buAutoNum type="arabicPeriod"/>
            </a:pPr>
            <a:r>
              <a:rPr lang="en-US" dirty="0"/>
              <a:t>Attorney on behalf of debtor – State bar admission to </a:t>
            </a:r>
            <a:r>
              <a:rPr lang="en-US" dirty="0" smtClean="0"/>
              <a:t>practice</a:t>
            </a:r>
          </a:p>
          <a:p>
            <a:pPr marL="228567" indent="-228567">
              <a:buFont typeface="+mj-lt"/>
              <a:buAutoNum type="arabicPeriod"/>
            </a:pPr>
            <a:endParaRPr lang="en-US" dirty="0"/>
          </a:p>
          <a:p>
            <a:pPr marL="228567" indent="-228567">
              <a:buFont typeface="+mj-lt"/>
              <a:buAutoNum type="arabicPeriod"/>
            </a:pPr>
            <a:r>
              <a:rPr lang="en-US" dirty="0"/>
              <a:t>Creditors listed in schedules and on the debtor’s mailing matrix</a:t>
            </a:r>
          </a:p>
          <a:p>
            <a:pPr marL="228567" indent="-22856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28</a:t>
            </a:fld>
            <a:endParaRPr lang="en-US"/>
          </a:p>
        </p:txBody>
      </p:sp>
    </p:spTree>
    <p:extLst>
      <p:ext uri="{BB962C8B-B14F-4D97-AF65-F5344CB8AC3E}">
        <p14:creationId xmlns:p14="http://schemas.microsoft.com/office/powerpoint/2010/main" val="688543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Forms and filing </a:t>
            </a:r>
            <a:r>
              <a:rPr lang="en-US" u="sng" dirty="0" smtClean="0"/>
              <a:t>requirements</a:t>
            </a:r>
          </a:p>
          <a:p>
            <a:endParaRPr lang="en-US" u="sng" dirty="0"/>
          </a:p>
          <a:p>
            <a:pPr marL="228567" indent="-228567">
              <a:buFont typeface="+mj-lt"/>
              <a:buAutoNum type="arabicPeriod"/>
            </a:pPr>
            <a:r>
              <a:rPr lang="en-US" dirty="0" smtClean="0"/>
              <a:t>Federal </a:t>
            </a:r>
            <a:r>
              <a:rPr lang="en-US" dirty="0"/>
              <a:t>Rules of Bankruptcy Procedure and Local Bankruptcy </a:t>
            </a:r>
            <a:r>
              <a:rPr lang="en-US" dirty="0" smtClean="0"/>
              <a:t>Rules</a:t>
            </a:r>
          </a:p>
          <a:p>
            <a:pPr marL="228567" indent="-228567">
              <a:buFont typeface="+mj-lt"/>
              <a:buAutoNum type="arabicPeriod"/>
            </a:pPr>
            <a:r>
              <a:rPr lang="en-US" dirty="0" smtClean="0"/>
              <a:t>Bankruptcy </a:t>
            </a:r>
            <a:r>
              <a:rPr lang="en-US" dirty="0"/>
              <a:t>petition, schedules and other required documents </a:t>
            </a:r>
            <a:r>
              <a:rPr lang="en-US" dirty="0" smtClean="0"/>
              <a:t>Filed</a:t>
            </a:r>
          </a:p>
          <a:p>
            <a:pPr marL="228567" indent="-228567">
              <a:buFont typeface="+mj-lt"/>
              <a:buAutoNum type="arabicPeriod"/>
            </a:pPr>
            <a:r>
              <a:rPr lang="en-US" dirty="0" smtClean="0"/>
              <a:t>Filing fee:</a:t>
            </a:r>
          </a:p>
          <a:p>
            <a:pPr marL="685700" lvl="1" indent="-228567">
              <a:buFont typeface="+mj-lt"/>
              <a:buAutoNum type="arabicPeriod"/>
            </a:pPr>
            <a:r>
              <a:rPr lang="en-US" dirty="0" smtClean="0"/>
              <a:t>Fee paid</a:t>
            </a:r>
          </a:p>
          <a:p>
            <a:pPr marL="685700" lvl="1" indent="-228567">
              <a:buFont typeface="+mj-lt"/>
              <a:buAutoNum type="arabicPeriod"/>
            </a:pPr>
            <a:r>
              <a:rPr lang="en-US" dirty="0" smtClean="0"/>
              <a:t>Application </a:t>
            </a:r>
            <a:r>
              <a:rPr lang="en-US" dirty="0"/>
              <a:t>to pay fee in </a:t>
            </a:r>
            <a:r>
              <a:rPr lang="en-US" dirty="0" smtClean="0"/>
              <a:t>installments</a:t>
            </a:r>
          </a:p>
          <a:p>
            <a:pPr marL="685700" lvl="1" indent="-228567">
              <a:buFont typeface="+mj-lt"/>
              <a:buAutoNum type="arabicPeriod"/>
            </a:pPr>
            <a:r>
              <a:rPr lang="en-US" dirty="0" smtClean="0"/>
              <a:t>Court </a:t>
            </a:r>
            <a:r>
              <a:rPr lang="en-US" dirty="0"/>
              <a:t>monitors to ensure fee issue is resolved</a:t>
            </a:r>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29</a:t>
            </a:fld>
            <a:endParaRPr lang="en-US"/>
          </a:p>
        </p:txBody>
      </p:sp>
    </p:spTree>
    <p:extLst>
      <p:ext uri="{BB962C8B-B14F-4D97-AF65-F5344CB8AC3E}">
        <p14:creationId xmlns:p14="http://schemas.microsoft.com/office/powerpoint/2010/main" val="106546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3</a:t>
            </a:fld>
            <a:endParaRPr lang="en-US"/>
          </a:p>
        </p:txBody>
      </p:sp>
    </p:spTree>
    <p:extLst>
      <p:ext uri="{BB962C8B-B14F-4D97-AF65-F5344CB8AC3E}">
        <p14:creationId xmlns:p14="http://schemas.microsoft.com/office/powerpoint/2010/main" val="210172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court and trustees ensure all filing requirements are met and monitors deadlines and activity until case can be </a:t>
            </a:r>
            <a:r>
              <a:rPr lang="en-US" dirty="0" smtClean="0"/>
              <a:t>closed.</a:t>
            </a:r>
          </a:p>
          <a:p>
            <a:endParaRPr lang="en-US" dirty="0"/>
          </a:p>
          <a:p>
            <a:pPr marL="628558" lvl="1" indent="-171425">
              <a:buFont typeface="Arial" panose="020B0604020202020204" pitchFamily="34" charset="0"/>
              <a:buChar char="•"/>
            </a:pPr>
            <a:r>
              <a:rPr lang="en-US" dirty="0"/>
              <a:t>Motion for relief from automatic Stay (creditor)</a:t>
            </a:r>
          </a:p>
          <a:p>
            <a:pPr marL="628558" lvl="1" indent="-171425">
              <a:buFont typeface="Arial" panose="020B0604020202020204" pitchFamily="34" charset="0"/>
              <a:buChar char="•"/>
            </a:pPr>
            <a:r>
              <a:rPr lang="en-US" dirty="0"/>
              <a:t>Meeting of creditors</a:t>
            </a:r>
          </a:p>
          <a:p>
            <a:pPr marL="628558" lvl="1" indent="-171425">
              <a:buFont typeface="Arial" panose="020B0604020202020204" pitchFamily="34" charset="0"/>
              <a:buChar char="•"/>
            </a:pPr>
            <a:r>
              <a:rPr lang="en-US" dirty="0"/>
              <a:t>Proofs of claim</a:t>
            </a:r>
          </a:p>
          <a:p>
            <a:pPr marL="628558" lvl="1" indent="-171425">
              <a:buFont typeface="Arial" panose="020B0604020202020204" pitchFamily="34" charset="0"/>
              <a:buChar char="•"/>
            </a:pPr>
            <a:r>
              <a:rPr lang="en-US" dirty="0"/>
              <a:t>Plan confirmations (Chapter 11, 13)</a:t>
            </a:r>
          </a:p>
          <a:p>
            <a:pPr marL="628558" lvl="1" indent="-171425">
              <a:buFont typeface="Arial" panose="020B0604020202020204" pitchFamily="34" charset="0"/>
              <a:buChar char="•"/>
            </a:pPr>
            <a:r>
              <a:rPr lang="en-US" dirty="0"/>
              <a:t>Discharge </a:t>
            </a:r>
            <a:r>
              <a:rPr lang="en-US" dirty="0" smtClean="0"/>
              <a:t>Orders</a:t>
            </a:r>
          </a:p>
          <a:p>
            <a:pPr lvl="1"/>
            <a:endParaRPr lang="en-US" dirty="0" smtClean="0"/>
          </a:p>
          <a:p>
            <a:pPr lvl="1"/>
            <a:r>
              <a:rPr lang="en-US" u="sng" dirty="0" smtClean="0"/>
              <a:t>Liquidation (Chapter 7)</a:t>
            </a:r>
          </a:p>
          <a:p>
            <a:pPr marL="628558" lvl="1" indent="-171425">
              <a:buFont typeface="Arial" panose="020B0604020202020204" pitchFamily="34" charset="0"/>
              <a:buChar char="•"/>
            </a:pPr>
            <a:r>
              <a:rPr lang="en-US" dirty="0" smtClean="0"/>
              <a:t>Creditor </a:t>
            </a:r>
            <a:r>
              <a:rPr lang="en-US" dirty="0"/>
              <a:t>can challenge the discharge in legal proceedings</a:t>
            </a:r>
          </a:p>
          <a:p>
            <a:pPr marL="628558" lvl="1" indent="-171425">
              <a:buFont typeface="Arial" panose="020B0604020202020204" pitchFamily="34" charset="0"/>
              <a:buChar char="•"/>
            </a:pPr>
            <a:r>
              <a:rPr lang="en-US" dirty="0"/>
              <a:t>Trustee sells assets and pays creditors</a:t>
            </a:r>
          </a:p>
          <a:p>
            <a:pPr marL="628558" lvl="1" indent="-171425">
              <a:buFont typeface="Arial" panose="020B0604020202020204" pitchFamily="34" charset="0"/>
              <a:buChar char="•"/>
            </a:pPr>
            <a:r>
              <a:rPr lang="en-US" dirty="0"/>
              <a:t>Balance of personal debt is discharged if allowed or no objection by creditor</a:t>
            </a:r>
          </a:p>
          <a:p>
            <a:pPr marL="628558" lvl="1" indent="-171425">
              <a:buFont typeface="Arial" panose="020B0604020202020204" pitchFamily="34" charset="0"/>
              <a:buChar char="•"/>
            </a:pPr>
            <a:r>
              <a:rPr lang="en-US" dirty="0"/>
              <a:t>Order of Discharge issued by the judge</a:t>
            </a:r>
          </a:p>
          <a:p>
            <a:pPr marL="628558" lvl="1" indent="-171425">
              <a:buFont typeface="Arial" panose="020B0604020202020204" pitchFamily="34" charset="0"/>
              <a:buChar char="•"/>
            </a:pPr>
            <a:r>
              <a:rPr lang="en-US" dirty="0"/>
              <a:t>Case Closed</a:t>
            </a:r>
          </a:p>
          <a:p>
            <a:pPr marL="628558" lvl="1" indent="-171425">
              <a:buFont typeface="Arial" panose="020B0604020202020204" pitchFamily="34" charset="0"/>
              <a:buChar char="•"/>
            </a:pPr>
            <a:endParaRPr lang="en-US" dirty="0"/>
          </a:p>
          <a:p>
            <a:pPr lvl="1"/>
            <a:r>
              <a:rPr lang="en-US" u="sng" dirty="0" smtClean="0"/>
              <a:t>Reorganization (Chapter 11 and 13)</a:t>
            </a:r>
            <a:endParaRPr lang="en-US" u="sng" dirty="0"/>
          </a:p>
          <a:p>
            <a:pPr marL="628558" lvl="1" indent="-171425">
              <a:buFont typeface="Arial" panose="020B0604020202020204" pitchFamily="34" charset="0"/>
              <a:buChar char="•"/>
            </a:pPr>
            <a:r>
              <a:rPr lang="en-US" dirty="0"/>
              <a:t>Debtor sets up a plan to make payments on restructured finances</a:t>
            </a:r>
          </a:p>
          <a:p>
            <a:pPr marL="628558" lvl="1" indent="-171425">
              <a:buFont typeface="Arial" panose="020B0604020202020204" pitchFamily="34" charset="0"/>
              <a:buChar char="•"/>
            </a:pPr>
            <a:r>
              <a:rPr lang="en-US" dirty="0"/>
              <a:t>Judge approves or disapproves of the plan</a:t>
            </a:r>
          </a:p>
          <a:p>
            <a:pPr marL="628558" lvl="1" indent="-171425">
              <a:buFont typeface="Arial" panose="020B0604020202020204" pitchFamily="34" charset="0"/>
              <a:buChar char="•"/>
            </a:pPr>
            <a:r>
              <a:rPr lang="en-US" dirty="0"/>
              <a:t>Case is closed upon successful completion of an agreed upon plan</a:t>
            </a:r>
          </a:p>
        </p:txBody>
      </p:sp>
      <p:sp>
        <p:nvSpPr>
          <p:cNvPr id="4" name="Slide Number Placeholder 3"/>
          <p:cNvSpPr>
            <a:spLocks noGrp="1"/>
          </p:cNvSpPr>
          <p:nvPr>
            <p:ph type="sldNum" sz="quarter" idx="10"/>
          </p:nvPr>
        </p:nvSpPr>
        <p:spPr/>
        <p:txBody>
          <a:bodyPr/>
          <a:lstStyle/>
          <a:p>
            <a:fld id="{7EB485EE-439C-41F1-AC9F-69458E4D52F8}" type="slidenum">
              <a:rPr lang="en-US" smtClean="0"/>
              <a:pPr/>
              <a:t>30</a:t>
            </a:fld>
            <a:endParaRPr lang="en-US"/>
          </a:p>
        </p:txBody>
      </p:sp>
    </p:spTree>
    <p:extLst>
      <p:ext uri="{BB962C8B-B14F-4D97-AF65-F5344CB8AC3E}">
        <p14:creationId xmlns:p14="http://schemas.microsoft.com/office/powerpoint/2010/main" val="136984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31</a:t>
            </a:fld>
            <a:endParaRPr lang="en-US"/>
          </a:p>
        </p:txBody>
      </p:sp>
    </p:spTree>
    <p:extLst>
      <p:ext uri="{BB962C8B-B14F-4D97-AF65-F5344CB8AC3E}">
        <p14:creationId xmlns:p14="http://schemas.microsoft.com/office/powerpoint/2010/main" val="306939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32</a:t>
            </a:fld>
            <a:endParaRPr lang="en-US"/>
          </a:p>
        </p:txBody>
      </p:sp>
    </p:spTree>
    <p:extLst>
      <p:ext uri="{BB962C8B-B14F-4D97-AF65-F5344CB8AC3E}">
        <p14:creationId xmlns:p14="http://schemas.microsoft.com/office/powerpoint/2010/main" val="2751461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Only U.S. Attorney files a criminal case – differs from Civil Case</a:t>
            </a:r>
          </a:p>
          <a:p>
            <a:endParaRPr lang="en-US" baseline="0" dirty="0" smtClean="0"/>
          </a:p>
          <a:p>
            <a:r>
              <a:rPr lang="en-US" baseline="0" dirty="0" smtClean="0"/>
              <a:t>How are criminal complaints brought?</a:t>
            </a:r>
          </a:p>
          <a:p>
            <a:pPr marL="228567" indent="-228567">
              <a:buAutoNum type="arabicParenR"/>
            </a:pPr>
            <a:r>
              <a:rPr lang="en-US" baseline="0" dirty="0" smtClean="0"/>
              <a:t>Indictment  (Grand Jury)</a:t>
            </a:r>
          </a:p>
          <a:p>
            <a:pPr marL="228567" indent="-228567">
              <a:buAutoNum type="arabicParenR"/>
            </a:pPr>
            <a:r>
              <a:rPr lang="en-US" baseline="0" dirty="0" smtClean="0"/>
              <a:t>Information (Plea Agreement in advance with defendant)</a:t>
            </a:r>
          </a:p>
          <a:p>
            <a:pPr marL="228567" indent="-228567">
              <a:buAutoNum type="arabicParenR"/>
            </a:pPr>
            <a:r>
              <a:rPr lang="en-US" baseline="0" dirty="0" smtClean="0"/>
              <a:t>Criminal Complaint (Brought before Magistrate Judge)</a:t>
            </a:r>
          </a:p>
          <a:p>
            <a:r>
              <a:rPr lang="en-US" baseline="0" dirty="0" smtClean="0"/>
              <a:t>	</a:t>
            </a:r>
          </a:p>
          <a:p>
            <a:r>
              <a:rPr lang="en-US" baseline="0" dirty="0" smtClean="0"/>
              <a:t>What Happens Next?</a:t>
            </a:r>
          </a:p>
          <a:p>
            <a:pPr marL="228567" indent="-228567">
              <a:buAutoNum type="arabicParenR"/>
            </a:pPr>
            <a:r>
              <a:rPr lang="en-US" baseline="0" dirty="0" smtClean="0"/>
              <a:t>Initial Appearance</a:t>
            </a:r>
          </a:p>
          <a:p>
            <a:r>
              <a:rPr lang="en-US" baseline="0" dirty="0" smtClean="0"/>
              <a:t>          a)  Reading of Charges (Use of an interpreter if needed)</a:t>
            </a:r>
          </a:p>
          <a:p>
            <a:r>
              <a:rPr lang="en-US" baseline="0" dirty="0" smtClean="0"/>
              <a:t>          b)  Appointment of Counsel  (FPD/CJA/Retained/Pro Se)</a:t>
            </a:r>
          </a:p>
          <a:p>
            <a:r>
              <a:rPr lang="en-US" baseline="0" dirty="0" smtClean="0"/>
              <a:t>          c)  Bond/Detention</a:t>
            </a:r>
          </a:p>
          <a:p>
            <a:r>
              <a:rPr lang="en-US" baseline="0" dirty="0" smtClean="0"/>
              <a:t>          d)  Next hearing</a:t>
            </a:r>
          </a:p>
          <a:p>
            <a:pPr marL="228567" indent="-228567">
              <a:buAutoNum type="arabicParenR" startAt="2"/>
            </a:pPr>
            <a:r>
              <a:rPr lang="en-US" baseline="0" dirty="0" smtClean="0"/>
              <a:t>Arraignment (Indictment – ELECTRONICALLY RECORDED) </a:t>
            </a:r>
          </a:p>
          <a:p>
            <a:pPr marL="228567" indent="-228567">
              <a:buAutoNum type="arabicParenR" startAt="2"/>
            </a:pPr>
            <a:r>
              <a:rPr lang="en-US" baseline="0" dirty="0" smtClean="0"/>
              <a:t>Plea (Information – ONLY DONE BEFORE A DISTRICT JUDGE; MAGISTRATE JUDGE CANNOT TAKE GUILTY PLEA)</a:t>
            </a:r>
          </a:p>
          <a:p>
            <a:pPr marL="228567" indent="-228567">
              <a:buAutoNum type="arabicParenR" startAt="2"/>
            </a:pPr>
            <a:r>
              <a:rPr lang="en-US" baseline="0" dirty="0" smtClean="0"/>
              <a:t>Preliminary Examination (Criminal Complaint)</a:t>
            </a:r>
          </a:p>
          <a:p>
            <a:pPr marL="228567" indent="-228567" defTabSz="914266">
              <a:buFontTx/>
              <a:buAutoNum type="arabicParenR" startAt="2"/>
              <a:defRPr/>
            </a:pPr>
            <a:r>
              <a:rPr lang="en-US" dirty="0" smtClean="0"/>
              <a:t>Detention hearing (COURT</a:t>
            </a:r>
            <a:r>
              <a:rPr lang="en-US" baseline="0" dirty="0" smtClean="0"/>
              <a:t> REPORTER TRANSCRIBES)</a:t>
            </a:r>
            <a:endParaRPr lang="en-US" dirty="0" smtClean="0"/>
          </a:p>
          <a:p>
            <a:endParaRPr lang="en-US" baseline="0" dirty="0" smtClean="0"/>
          </a:p>
          <a:p>
            <a:r>
              <a:rPr lang="en-US" baseline="0" dirty="0" smtClean="0"/>
              <a:t>Unlike Civil Cases, which are more deliberate, Criminal Case have very specific time limits (“Speedy Trial” Act)</a:t>
            </a:r>
          </a:p>
          <a:p>
            <a:r>
              <a:rPr lang="en-US" baseline="0" dirty="0" smtClean="0"/>
              <a:t>However, greater impact on proper format and language (i.e. excludable language; direction to US Marshal)</a:t>
            </a:r>
          </a:p>
          <a:p>
            <a:endParaRPr lang="en-US" baseline="0" dirty="0" smtClean="0"/>
          </a:p>
          <a:p>
            <a:r>
              <a:rPr lang="en-US" baseline="0" dirty="0" smtClean="0"/>
              <a:t>WHAT IS YOUR ROLE IN THE PROCESS AT THIS POINT?  </a:t>
            </a:r>
          </a:p>
        </p:txBody>
      </p:sp>
      <p:sp>
        <p:nvSpPr>
          <p:cNvPr id="4" name="Slide Number Placeholder 3"/>
          <p:cNvSpPr>
            <a:spLocks noGrp="1"/>
          </p:cNvSpPr>
          <p:nvPr>
            <p:ph type="sldNum" sz="quarter" idx="10"/>
          </p:nvPr>
        </p:nvSpPr>
        <p:spPr/>
        <p:txBody>
          <a:bodyPr/>
          <a:lstStyle/>
          <a:p>
            <a:fld id="{7EB485EE-439C-41F1-AC9F-69458E4D52F8}" type="slidenum">
              <a:rPr lang="en-US" smtClean="0"/>
              <a:pPr/>
              <a:t>33</a:t>
            </a:fld>
            <a:endParaRPr lang="en-US"/>
          </a:p>
        </p:txBody>
      </p:sp>
    </p:spTree>
    <p:extLst>
      <p:ext uri="{BB962C8B-B14F-4D97-AF65-F5344CB8AC3E}">
        <p14:creationId xmlns:p14="http://schemas.microsoft.com/office/powerpoint/2010/main" val="3993364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Motion practice:</a:t>
            </a:r>
            <a:r>
              <a:rPr lang="en-US" baseline="0" dirty="0" smtClean="0"/>
              <a:t>  Unlike civil cases, motion practice is important because the period of time from filing to adjudication</a:t>
            </a:r>
          </a:p>
          <a:p>
            <a:r>
              <a:rPr lang="en-US" baseline="0" dirty="0" smtClean="0"/>
              <a:t>constitutes “excludable delay”, time which does NOT count toward the period of time when the defendant must be</a:t>
            </a:r>
          </a:p>
          <a:p>
            <a:r>
              <a:rPr lang="en-US" baseline="0" dirty="0" smtClean="0"/>
              <a:t>brought to trial.  </a:t>
            </a:r>
          </a:p>
          <a:p>
            <a:endParaRPr lang="en-US" baseline="0" dirty="0" smtClean="0"/>
          </a:p>
          <a:p>
            <a:r>
              <a:rPr lang="en-US" dirty="0"/>
              <a:t>The Speedy Trial Act of 1974 (</a:t>
            </a:r>
            <a:r>
              <a:rPr lang="en-US" dirty="0">
                <a:solidFill>
                  <a:schemeClr val="bg1"/>
                </a:solidFill>
              </a:rPr>
              <a:t>18 U.S.C. §§ 3161-31741</a:t>
            </a:r>
            <a:r>
              <a:rPr lang="en-US" dirty="0"/>
              <a:t>) establishes time limits for completing the various stages of a federal criminal prosecution.</a:t>
            </a:r>
          </a:p>
          <a:p>
            <a:r>
              <a:rPr lang="en-US" dirty="0"/>
              <a:t>The Act establishes time limits for completing the various stages of a federal criminal prosecution. The </a:t>
            </a:r>
            <a:r>
              <a:rPr lang="en-US" dirty="0">
                <a:hlinkClick r:id="rId3" tooltip="Information (formal criminal charge)"/>
              </a:rPr>
              <a:t>information</a:t>
            </a:r>
            <a:r>
              <a:rPr lang="en-US" dirty="0"/>
              <a:t> or </a:t>
            </a:r>
            <a:r>
              <a:rPr lang="en-US" dirty="0">
                <a:hlinkClick r:id="rId4" tooltip="Indictment"/>
              </a:rPr>
              <a:t>indictment</a:t>
            </a:r>
            <a:r>
              <a:rPr lang="en-US" dirty="0"/>
              <a:t> must be filed within 30 days from the date of arrest or service of the summons.</a:t>
            </a:r>
            <a:r>
              <a:rPr lang="en-US" baseline="30000" dirty="0"/>
              <a:t> </a:t>
            </a:r>
            <a:r>
              <a:rPr lang="en-US" dirty="0"/>
              <a:t> Trial must commence within 70 days from the date the information or indictment was filed, or from the date the defendant appears before an officer of the court in which the charge is pending, whichever is later.</a:t>
            </a:r>
          </a:p>
          <a:p>
            <a:r>
              <a:rPr lang="en-US" dirty="0"/>
              <a:t>Moreover, in order to ensure that defendants are not rushed to trial without an adequate opportunity to prepare, Congress amended the Act in 1979 to provide a minimum time period during which trial may not commence.</a:t>
            </a:r>
            <a:r>
              <a:rPr lang="en-US" baseline="30000" dirty="0"/>
              <a:t> </a:t>
            </a:r>
            <a:r>
              <a:rPr lang="en-US" dirty="0"/>
              <a:t> Thus, the Act provides that trial may not begin less than 30 days from the date the defendant first appears in court, unless the defendant agrees in writing to an earlier date.</a:t>
            </a:r>
          </a:p>
          <a:p>
            <a:r>
              <a:rPr lang="en-US" dirty="0"/>
              <a:t>Certain pretrial delays are automatically excluded from the Act's time limits, such as delays caused by pretrial </a:t>
            </a:r>
            <a:r>
              <a:rPr lang="en-US" dirty="0">
                <a:hlinkClick r:id="rId5" tooltip="Motion (legal)"/>
              </a:rPr>
              <a:t>motions</a:t>
            </a:r>
            <a:r>
              <a:rPr lang="en-US" dirty="0"/>
              <a:t>.</a:t>
            </a:r>
            <a:r>
              <a:rPr lang="en-US" baseline="30000" dirty="0"/>
              <a:t> </a:t>
            </a:r>
            <a:r>
              <a:rPr lang="en-US" dirty="0"/>
              <a:t> The Act also excludes a reasonable period (up to 30 days) during which a motion is actually "under advisement" by the court. Other delays excluded from the Act's time limits include delays caused by the unavailability of the defendant or an essential witness; delays attributable to a co-defendant; and delays attributable to the defendant's involvement in other proceedings, including delay resulting from an </a:t>
            </a:r>
            <a:r>
              <a:rPr lang="en-US" dirty="0">
                <a:hlinkClick r:id="rId6" tooltip="Interlocutory appeal"/>
              </a:rPr>
              <a:t>interlocutory appeal</a:t>
            </a:r>
            <a:r>
              <a:rPr lang="en-US" dirty="0"/>
              <a:t>. A defendant may not expressly waive his rights under the Speedy Trial Act.</a:t>
            </a:r>
            <a:r>
              <a:rPr lang="en-US" baseline="30000" dirty="0"/>
              <a:t> </a:t>
            </a:r>
            <a:r>
              <a:rPr lang="en-US" dirty="0"/>
              <a:t> However, if the trial judge determines that the "ends of justice" served by a continuance outweigh the interest of the public and the defendant in a speedy trial, the delay occasioned by such continuance is excluded from the Act's time limits.</a:t>
            </a:r>
            <a:r>
              <a:rPr lang="en-US" baseline="30000" dirty="0"/>
              <a:t> </a:t>
            </a:r>
            <a:r>
              <a:rPr lang="en-US" dirty="0"/>
              <a:t> The judge must set forth, orally or in writing, his or her reasons for granting the continuance.</a:t>
            </a:r>
          </a:p>
          <a:p>
            <a:endParaRPr lang="en-US" dirty="0"/>
          </a:p>
          <a:p>
            <a:r>
              <a:rPr lang="en-US" dirty="0"/>
              <a:t>U.S. Pretrial Services  (used when defendants are </a:t>
            </a:r>
            <a:r>
              <a:rPr lang="en-US" u="sng" dirty="0"/>
              <a:t>on bond</a:t>
            </a:r>
            <a:r>
              <a:rPr lang="en-US" dirty="0"/>
              <a:t> BEFORE a determination of guilt)</a:t>
            </a:r>
          </a:p>
          <a:p>
            <a:endParaRPr lang="en-US" dirty="0"/>
          </a:p>
          <a:p>
            <a:r>
              <a:rPr lang="en-US" dirty="0"/>
              <a:t>U.S. Marshal (used when defendants are </a:t>
            </a:r>
            <a:r>
              <a:rPr lang="en-US" u="sng" dirty="0"/>
              <a:t>incarcerated</a:t>
            </a:r>
            <a:r>
              <a:rPr lang="en-US" dirty="0"/>
              <a:t> BEFORE a determination of guilt)</a:t>
            </a:r>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34</a:t>
            </a:fld>
            <a:endParaRPr lang="en-US"/>
          </a:p>
        </p:txBody>
      </p:sp>
    </p:spTree>
    <p:extLst>
      <p:ext uri="{BB962C8B-B14F-4D97-AF65-F5344CB8AC3E}">
        <p14:creationId xmlns:p14="http://schemas.microsoft.com/office/powerpoint/2010/main" val="3605016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P</a:t>
            </a:r>
            <a:r>
              <a:rPr lang="en-US" baseline="0" dirty="0" smtClean="0"/>
              <a:t>retrial diversion and Change of Pleas are two ways that criminal cases get resolved without a trial.  </a:t>
            </a:r>
            <a:r>
              <a:rPr lang="en-US" dirty="0"/>
              <a:t>Pretrial diversion  is an alternative to prosecution which seeks to divert certain offenders from traditional criminal justice processing into a program of supervision and services administered by the U.S. Probation Service. In the majority of cases, offenders are diverted at the pre-charge stage.  But, pretrial diversion can occur after a case has been filed in order to ensure the offender’s compliance with one or more criteria required by the U.S. Attorney.</a:t>
            </a:r>
          </a:p>
          <a:p>
            <a:endParaRPr lang="en-US" dirty="0"/>
          </a:p>
          <a:p>
            <a:r>
              <a:rPr lang="en-US" dirty="0"/>
              <a:t>Change of pleas are done when a defendant changes his “not guilty” plea to guilty of some or all of the charges they face.  This is normally done after a plea agreement, which is a document that details what the defendant and government will do in order to resolve the charge(s).  Often times, the defendant will waive their right to appeal and these documents are usually sealed in order to protect a defendant if </a:t>
            </a:r>
            <a:r>
              <a:rPr lang="en-US"/>
              <a:t>they cooperate </a:t>
            </a:r>
            <a:r>
              <a:rPr lang="en-US" dirty="0"/>
              <a:t>as a condition of their agreement.</a:t>
            </a:r>
          </a:p>
          <a:p>
            <a:endParaRPr lang="en-US" dirty="0"/>
          </a:p>
          <a:p>
            <a:r>
              <a:rPr lang="en-US" dirty="0"/>
              <a:t>If no agreement is reached, a trial will be held.  This trial is similar to a civil trial, but it differs in terms of the number of jurors, freedom of the defendant (if incarcerated—no handcuffs/leg irons to prejudice juror), and more limiting instructions from the Judge to ensure a fair trial.  You may also see an interpreter here, if the defendant does not speak English, to ensure they are fully aware of the import of the proceedings.  Also unlike a civil case, a jury in a criminal trial usually only needs to determine guilt of a defendant.  Sometimes, they will be asked to make determinations on certain factual issues as well.  But by and large, they only concern themselves with guilt.  It is the court who determines and imposes a sentence. As in a civil case, an appeal can be taken after the jury verdict is rendered.  However, only the defendant may appeal a guilty verdict. The government may not appeal if a defendant is found not guilty. </a:t>
            </a:r>
          </a:p>
          <a:p>
            <a:endParaRPr lang="en-US" dirty="0"/>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35</a:t>
            </a:fld>
            <a:endParaRPr lang="en-US"/>
          </a:p>
        </p:txBody>
      </p:sp>
    </p:spTree>
    <p:extLst>
      <p:ext uri="{BB962C8B-B14F-4D97-AF65-F5344CB8AC3E}">
        <p14:creationId xmlns:p14="http://schemas.microsoft.com/office/powerpoint/2010/main" val="3484727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266">
              <a:defRPr/>
            </a:pPr>
            <a:r>
              <a:rPr lang="en-US" dirty="0"/>
              <a:t>The Judge will impose a sentence after preparation of a pre-sentence report, prepared by the U.S. Probation Office.  This report is a comprehensive document on the defendant that both they, and the government, have a chance to review and argue prior to the imposition of sentencing.  This report also uses a set of sentencing guidelines to determine an advisory range of penalties, which is arrived by computing scores for a defendant’s offense(s) and their criminal history.  The Judge has the discretion to impose a sentence outside of this range, but they must outline their reasons in writing.  Either side in a criminal case may appeal with respect to the sentence that is imposed after a guilty verdict.</a:t>
            </a:r>
          </a:p>
          <a:p>
            <a:pPr defTabSz="914266">
              <a:defRPr/>
            </a:pPr>
            <a:endParaRPr lang="en-US" dirty="0"/>
          </a:p>
          <a:p>
            <a:pPr defTabSz="914266">
              <a:defRPr/>
            </a:pPr>
            <a:r>
              <a:rPr lang="en-US" dirty="0"/>
              <a:t>If a sentence of incarceration is imposed, it is the Bureau of Prisons (BOP) who is charged with housing the defendant.  The local U.S. Marshal’s Service will also assist, if needed.  The BOP makes the determination on location, placement and security of the defendant while incarcerated.  While the Court may offer recommendations, the BOP is not required to accept those recommendations.  If a financial penalty is imposed on a defendant, the U.S. Attorney will be charged with ensuring that any monies due and owing are paid into the Registry of the District Clerk’s Office for dispersal to any named victims.</a:t>
            </a:r>
          </a:p>
          <a:p>
            <a:pPr defTabSz="914266">
              <a:defRPr/>
            </a:pPr>
            <a:endParaRPr lang="en-US" dirty="0"/>
          </a:p>
          <a:p>
            <a:pPr defTabSz="914266">
              <a:defRPr/>
            </a:pPr>
            <a:r>
              <a:rPr lang="en-US" dirty="0"/>
              <a:t>After release from incarceration, the defendant will be supervised by the U.S. Probation Office.  While a court’s Pretrial Services monitors a defendant pre-conviction, their counterpart, the Probation Office, monitors a defendant, post –conviction.  There supervision continues through a defendant’s term of supervised release, to follow after a period of incarceration is complete, to ensure the defendant’s compliance with certain conditions and assist their return back into society.</a:t>
            </a:r>
            <a:endParaRPr lang="en-US" dirty="0" smtClean="0"/>
          </a:p>
          <a:p>
            <a:endParaRPr lang="en-US" dirty="0" smtClean="0"/>
          </a:p>
          <a:p>
            <a:r>
              <a:rPr lang="en-US" dirty="0"/>
              <a:t>Of course</a:t>
            </a:r>
            <a:r>
              <a:rPr lang="en-US"/>
              <a:t>, the </a:t>
            </a:r>
            <a:r>
              <a:rPr lang="en-US" dirty="0"/>
              <a:t>losing party in a decision by a trial court in the federal courts normally is entitled to </a:t>
            </a:r>
            <a:r>
              <a:rPr lang="en-US"/>
              <a:t>appeal that </a:t>
            </a:r>
            <a:r>
              <a:rPr lang="en-US" dirty="0"/>
              <a:t>decision to a federal court of appeals.  The defendant may appeal a guilty verdict, but the government may not appeal if a defendant is found not guilty. Either side in a criminal case may appeal with respect to the sentence that is imposed after a guilty verdict.</a:t>
            </a:r>
            <a:endParaRPr lang="en-US" dirty="0" smtClean="0"/>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36</a:t>
            </a:fld>
            <a:endParaRPr lang="en-US"/>
          </a:p>
        </p:txBody>
      </p:sp>
    </p:spTree>
    <p:extLst>
      <p:ext uri="{BB962C8B-B14F-4D97-AF65-F5344CB8AC3E}">
        <p14:creationId xmlns:p14="http://schemas.microsoft.com/office/powerpoint/2010/main" val="3097417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37</a:t>
            </a:fld>
            <a:endParaRPr lang="en-US"/>
          </a:p>
        </p:txBody>
      </p:sp>
    </p:spTree>
    <p:extLst>
      <p:ext uri="{BB962C8B-B14F-4D97-AF65-F5344CB8AC3E}">
        <p14:creationId xmlns:p14="http://schemas.microsoft.com/office/powerpoint/2010/main" val="2751461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ct val="0"/>
              </a:spcBef>
              <a:defRPr/>
            </a:pPr>
            <a:endParaRPr lang="en-US" dirty="0"/>
          </a:p>
          <a:p>
            <a:pPr lvl="0">
              <a:spcBef>
                <a:spcPct val="0"/>
              </a:spcBef>
              <a:defRPr/>
            </a:pPr>
            <a:endParaRPr lang="en-US" spc="-100" dirty="0">
              <a:ln w="3200">
                <a:solidFill>
                  <a:schemeClr val="bg2">
                    <a:shade val="75000"/>
                    <a:alpha val="25000"/>
                  </a:schemeClr>
                </a:solidFill>
                <a:prstDash val="solid"/>
                <a:round/>
              </a:ln>
            </a:endParaRPr>
          </a:p>
        </p:txBody>
      </p:sp>
      <p:sp>
        <p:nvSpPr>
          <p:cNvPr id="4" name="Slide Number Placeholder 3"/>
          <p:cNvSpPr>
            <a:spLocks noGrp="1"/>
          </p:cNvSpPr>
          <p:nvPr>
            <p:ph type="sldNum" sz="quarter" idx="10"/>
          </p:nvPr>
        </p:nvSpPr>
        <p:spPr/>
        <p:txBody>
          <a:bodyPr/>
          <a:lstStyle/>
          <a:p>
            <a:fld id="{7EB485EE-439C-41F1-AC9F-69458E4D52F8}" type="slidenum">
              <a:rPr lang="en-US" smtClean="0"/>
              <a:pPr/>
              <a:t>38</a:t>
            </a:fld>
            <a:endParaRPr lang="en-US"/>
          </a:p>
        </p:txBody>
      </p:sp>
    </p:spTree>
    <p:extLst>
      <p:ext uri="{BB962C8B-B14F-4D97-AF65-F5344CB8AC3E}">
        <p14:creationId xmlns:p14="http://schemas.microsoft.com/office/powerpoint/2010/main" val="2849288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39</a:t>
            </a:fld>
            <a:endParaRPr lang="en-US"/>
          </a:p>
        </p:txBody>
      </p:sp>
    </p:spTree>
    <p:extLst>
      <p:ext uri="{BB962C8B-B14F-4D97-AF65-F5344CB8AC3E}">
        <p14:creationId xmlns:p14="http://schemas.microsoft.com/office/powerpoint/2010/main" val="131671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4</a:t>
            </a:fld>
            <a:endParaRPr lang="en-US"/>
          </a:p>
        </p:txBody>
      </p:sp>
    </p:spTree>
    <p:extLst>
      <p:ext uri="{BB962C8B-B14F-4D97-AF65-F5344CB8AC3E}">
        <p14:creationId xmlns:p14="http://schemas.microsoft.com/office/powerpoint/2010/main" val="4212522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40</a:t>
            </a:fld>
            <a:endParaRPr lang="en-US"/>
          </a:p>
        </p:txBody>
      </p:sp>
    </p:spTree>
    <p:extLst>
      <p:ext uri="{BB962C8B-B14F-4D97-AF65-F5344CB8AC3E}">
        <p14:creationId xmlns:p14="http://schemas.microsoft.com/office/powerpoint/2010/main" val="218142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41</a:t>
            </a:fld>
            <a:endParaRPr lang="en-US"/>
          </a:p>
        </p:txBody>
      </p:sp>
    </p:spTree>
    <p:extLst>
      <p:ext uri="{BB962C8B-B14F-4D97-AF65-F5344CB8AC3E}">
        <p14:creationId xmlns:p14="http://schemas.microsoft.com/office/powerpoint/2010/main" val="218142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42</a:t>
            </a:fld>
            <a:endParaRPr lang="en-US"/>
          </a:p>
        </p:txBody>
      </p:sp>
    </p:spTree>
    <p:extLst>
      <p:ext uri="{BB962C8B-B14F-4D97-AF65-F5344CB8AC3E}">
        <p14:creationId xmlns:p14="http://schemas.microsoft.com/office/powerpoint/2010/main" val="218142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Source for slides 41 – 43 (Burke, Kevin S. </a:t>
            </a:r>
            <a:r>
              <a:rPr lang="en-US" i="1" dirty="0" smtClean="0"/>
              <a:t>A Vision for Enhancing Public Confidence in the Judiciary.</a:t>
            </a:r>
            <a:r>
              <a:rPr lang="en-US" i="1" baseline="0" dirty="0" smtClean="0"/>
              <a:t> Volume 95 No 6. Judicature. May/June 2012</a:t>
            </a:r>
            <a:endParaRPr lang="en-US" i="1"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43</a:t>
            </a:fld>
            <a:endParaRPr lang="en-US"/>
          </a:p>
        </p:txBody>
      </p:sp>
    </p:spTree>
    <p:extLst>
      <p:ext uri="{BB962C8B-B14F-4D97-AF65-F5344CB8AC3E}">
        <p14:creationId xmlns:p14="http://schemas.microsoft.com/office/powerpoint/2010/main" val="218142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44</a:t>
            </a:fld>
            <a:endParaRPr lang="en-US"/>
          </a:p>
        </p:txBody>
      </p:sp>
    </p:spTree>
    <p:extLst>
      <p:ext uri="{BB962C8B-B14F-4D97-AF65-F5344CB8AC3E}">
        <p14:creationId xmlns:p14="http://schemas.microsoft.com/office/powerpoint/2010/main" val="3481500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45</a:t>
            </a:fld>
            <a:endParaRPr lang="en-US"/>
          </a:p>
        </p:txBody>
      </p:sp>
    </p:spTree>
    <p:extLst>
      <p:ext uri="{BB962C8B-B14F-4D97-AF65-F5344CB8AC3E}">
        <p14:creationId xmlns:p14="http://schemas.microsoft.com/office/powerpoint/2010/main" val="27215019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Traditional Courts</a:t>
            </a:r>
          </a:p>
          <a:p>
            <a:pPr marL="228567" indent="-228567">
              <a:buFont typeface="+mj-lt"/>
              <a:buAutoNum type="arabicPeriod"/>
            </a:pPr>
            <a:r>
              <a:rPr lang="en-US" dirty="0"/>
              <a:t>Based on retribution –people have to pay for their crimes</a:t>
            </a:r>
          </a:p>
          <a:p>
            <a:pPr marL="228567" indent="-228567">
              <a:buFont typeface="+mj-lt"/>
              <a:buAutoNum type="arabicPeriod"/>
            </a:pPr>
            <a:r>
              <a:rPr lang="en-US" dirty="0"/>
              <a:t>Crime is seen as a harmful act against the state</a:t>
            </a:r>
          </a:p>
          <a:p>
            <a:pPr marL="228567" indent="-228567">
              <a:buFont typeface="+mj-lt"/>
              <a:buAutoNum type="arabicPeriod"/>
            </a:pPr>
            <a:r>
              <a:rPr lang="en-US" dirty="0"/>
              <a:t>Utilizes prison or jail most often</a:t>
            </a:r>
          </a:p>
          <a:p>
            <a:pPr marL="228567" indent="-228567">
              <a:buFont typeface="+mj-lt"/>
              <a:buAutoNum type="arabicPeriod"/>
            </a:pPr>
            <a:r>
              <a:rPr lang="en-US" dirty="0"/>
              <a:t>Right to trial by jury (does not apply to juveniles)</a:t>
            </a:r>
          </a:p>
          <a:p>
            <a:pPr marL="228567" indent="-228567">
              <a:buFont typeface="+mj-lt"/>
              <a:buAutoNum type="arabicPeriod"/>
            </a:pPr>
            <a:r>
              <a:rPr lang="en-US" dirty="0"/>
              <a:t>Right to appeal</a:t>
            </a:r>
          </a:p>
          <a:p>
            <a:pPr marL="228567" indent="-228567">
              <a:buFont typeface="+mj-lt"/>
              <a:buAutoNum type="arabicPeriod"/>
            </a:pPr>
            <a:r>
              <a:rPr lang="en-US" dirty="0"/>
              <a:t>Most states have no real rehabilitation offered to offenders</a:t>
            </a:r>
          </a:p>
          <a:p>
            <a:pPr marL="228567" indent="-228567">
              <a:buFont typeface="+mj-lt"/>
              <a:buAutoNum type="arabicPeriod"/>
            </a:pPr>
            <a:r>
              <a:rPr lang="en-US" dirty="0"/>
              <a:t>Revolving door –high recidivism rate even for non-violent crimes</a:t>
            </a:r>
          </a:p>
          <a:p>
            <a:pPr marL="228567" indent="-228567">
              <a:buFont typeface="+mj-lt"/>
              <a:buAutoNum type="arabicPeriod"/>
            </a:pPr>
            <a:r>
              <a:rPr lang="en-US" dirty="0"/>
              <a:t>Expensive –court costs, prison or jail costs, recidivism = increased police and loss of property costs.</a:t>
            </a:r>
          </a:p>
          <a:p>
            <a:endParaRPr lang="en-US" dirty="0" smtClean="0"/>
          </a:p>
          <a:p>
            <a:r>
              <a:rPr lang="en-US" i="1" dirty="0" smtClean="0"/>
              <a:t>Source:</a:t>
            </a:r>
            <a:r>
              <a:rPr lang="en-US" i="1" baseline="0" dirty="0" smtClean="0"/>
              <a:t> National Institute of Justice</a:t>
            </a:r>
            <a:endParaRPr lang="en-US" i="1"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46</a:t>
            </a:fld>
            <a:endParaRPr lang="en-US"/>
          </a:p>
        </p:txBody>
      </p:sp>
    </p:spTree>
    <p:extLst>
      <p:ext uri="{BB962C8B-B14F-4D97-AF65-F5344CB8AC3E}">
        <p14:creationId xmlns:p14="http://schemas.microsoft.com/office/powerpoint/2010/main" val="2655390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sng" dirty="0" smtClean="0"/>
              <a:t>Problem-Solving Courts</a:t>
            </a:r>
          </a:p>
          <a:p>
            <a:pPr marL="228567" indent="-228567">
              <a:buFont typeface="+mj-lt"/>
              <a:buAutoNum type="arabicPeriod"/>
            </a:pPr>
            <a:r>
              <a:rPr lang="en-US" dirty="0" smtClean="0"/>
              <a:t>Emphasis </a:t>
            </a:r>
            <a:r>
              <a:rPr lang="en-US" dirty="0"/>
              <a:t>on solving the underlying  problems that cause the crime</a:t>
            </a:r>
          </a:p>
          <a:p>
            <a:pPr marL="228567" indent="-228567">
              <a:buFont typeface="+mj-lt"/>
              <a:buAutoNum type="arabicPeriod"/>
            </a:pPr>
            <a:r>
              <a:rPr lang="en-US" dirty="0"/>
              <a:t>Crime seen as harm to the community </a:t>
            </a:r>
          </a:p>
          <a:p>
            <a:pPr marL="228567" indent="-228567">
              <a:buFont typeface="+mj-lt"/>
              <a:buAutoNum type="arabicPeriod"/>
            </a:pPr>
            <a:r>
              <a:rPr lang="en-US" dirty="0"/>
              <a:t>Only certain offenders eligible-typically non-violent offenses (except Juvenile and DV courts)</a:t>
            </a:r>
          </a:p>
          <a:p>
            <a:pPr marL="228567" indent="-228567">
              <a:buFont typeface="+mj-lt"/>
              <a:buAutoNum type="arabicPeriod"/>
            </a:pPr>
            <a:r>
              <a:rPr lang="en-US" dirty="0"/>
              <a:t>No Trial by Jury – guilty plea required</a:t>
            </a:r>
          </a:p>
          <a:p>
            <a:pPr marL="228567" indent="-228567">
              <a:buFont typeface="+mj-lt"/>
              <a:buAutoNum type="arabicPeriod"/>
            </a:pPr>
            <a:r>
              <a:rPr lang="en-US" dirty="0"/>
              <a:t>Still have right to consult legal  counsel</a:t>
            </a:r>
          </a:p>
          <a:p>
            <a:pPr marL="228567" indent="-228567">
              <a:buFont typeface="+mj-lt"/>
              <a:buAutoNum type="arabicPeriod"/>
            </a:pPr>
            <a:r>
              <a:rPr lang="en-US" dirty="0"/>
              <a:t>Non-adversarial ( no fighting over guilt or innocence here so looking for a win-win)</a:t>
            </a:r>
          </a:p>
          <a:p>
            <a:pPr marL="228567" indent="-228567">
              <a:buFont typeface="+mj-lt"/>
              <a:buAutoNum type="arabicPeriod"/>
            </a:pPr>
            <a:r>
              <a:rPr lang="en-US" dirty="0"/>
              <a:t>Experts from helping professions involved (Drug counselors, mental health experts, </a:t>
            </a:r>
            <a:r>
              <a:rPr lang="en-US" dirty="0" err="1"/>
              <a:t>etc</a:t>
            </a:r>
            <a:r>
              <a:rPr lang="en-US" dirty="0" smtClean="0"/>
              <a:t>)</a:t>
            </a:r>
          </a:p>
          <a:p>
            <a:pPr marL="228567" indent="-228567">
              <a:buFont typeface="+mj-lt"/>
              <a:buAutoNum type="arabicPeriod"/>
            </a:pPr>
            <a:endParaRPr lang="en-US" dirty="0" smtClean="0"/>
          </a:p>
          <a:p>
            <a:r>
              <a:rPr lang="en-US" b="1" dirty="0" smtClean="0"/>
              <a:t>The goal of problem-solving courts is to reduce recidivism by addressing</a:t>
            </a:r>
            <a:r>
              <a:rPr lang="en-US" b="1" baseline="0" dirty="0" smtClean="0"/>
              <a:t> the root cause.</a:t>
            </a:r>
            <a:endParaRPr lang="en-US" b="1" dirty="0"/>
          </a:p>
          <a:p>
            <a:endParaRPr lang="en-US" dirty="0" smtClean="0"/>
          </a:p>
          <a:p>
            <a:pPr defTabSz="948507"/>
            <a:r>
              <a:rPr lang="en-US" i="1" dirty="0" smtClean="0"/>
              <a:t>Source:</a:t>
            </a:r>
            <a:r>
              <a:rPr lang="en-US" i="1" baseline="0" dirty="0" smtClean="0"/>
              <a:t> National Institute of Justice</a:t>
            </a:r>
            <a:endParaRPr lang="en-US" i="1" dirty="0" smtClean="0"/>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47</a:t>
            </a:fld>
            <a:endParaRPr lang="en-US"/>
          </a:p>
        </p:txBody>
      </p:sp>
    </p:spTree>
    <p:extLst>
      <p:ext uri="{BB962C8B-B14F-4D97-AF65-F5344CB8AC3E}">
        <p14:creationId xmlns:p14="http://schemas.microsoft.com/office/powerpoint/2010/main" val="34496725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National Institute of Justice)</a:t>
            </a:r>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48</a:t>
            </a:fld>
            <a:endParaRPr lang="en-US"/>
          </a:p>
        </p:txBody>
      </p:sp>
    </p:spTree>
    <p:extLst>
      <p:ext uri="{BB962C8B-B14F-4D97-AF65-F5344CB8AC3E}">
        <p14:creationId xmlns:p14="http://schemas.microsoft.com/office/powerpoint/2010/main" val="2392364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Community Courts</a:t>
            </a:r>
            <a:endParaRPr lang="en-US" u="sng" dirty="0"/>
          </a:p>
          <a:p>
            <a:r>
              <a:rPr lang="en-US" dirty="0"/>
              <a:t>Typically, a community court is a problem solving court that addresses quality of life or “nuisance” cases and takes a more proactive approach to public safety</a:t>
            </a:r>
            <a:r>
              <a:rPr lang="en-US" dirty="0" smtClean="0"/>
              <a:t>.  </a:t>
            </a:r>
            <a:r>
              <a:rPr lang="en-US" b="1" dirty="0" smtClean="0"/>
              <a:t>Example: petty theft,</a:t>
            </a:r>
            <a:r>
              <a:rPr lang="en-US" b="1" baseline="0" dirty="0" smtClean="0"/>
              <a:t> prostitution or drug related charges.</a:t>
            </a:r>
            <a:endParaRPr lang="en-US" b="1" dirty="0"/>
          </a:p>
          <a:p>
            <a:endParaRPr lang="en-US" dirty="0"/>
          </a:p>
          <a:p>
            <a:r>
              <a:rPr lang="en-US" b="1" u="sng" dirty="0"/>
              <a:t>Drug/DWI Courts</a:t>
            </a:r>
            <a:endParaRPr lang="en-US" u="sng" dirty="0"/>
          </a:p>
          <a:p>
            <a:r>
              <a:rPr lang="en-US" dirty="0"/>
              <a:t>Contains information about drug courts, including sanctions and incentives, research and evaluation, their effectiveness, and the perspectives of participants</a:t>
            </a:r>
            <a:r>
              <a:rPr lang="en-US" dirty="0" smtClean="0"/>
              <a:t>.</a:t>
            </a:r>
            <a:r>
              <a:rPr lang="en-US" baseline="0" dirty="0" smtClean="0"/>
              <a:t>  Example: non-violent drug offenses </a:t>
            </a:r>
            <a:r>
              <a:rPr lang="en-US" b="1" baseline="0" dirty="0" smtClean="0"/>
              <a:t>(collaboration:  close judicial oversight with supervision and treatment)</a:t>
            </a:r>
            <a:endParaRPr lang="en-US" b="1" dirty="0"/>
          </a:p>
          <a:p>
            <a:endParaRPr lang="en-US" dirty="0"/>
          </a:p>
          <a:p>
            <a:r>
              <a:rPr lang="en-US" b="1" u="sng" dirty="0"/>
              <a:t>Fathering Courts</a:t>
            </a:r>
            <a:endParaRPr lang="en-US" u="sng" dirty="0"/>
          </a:p>
          <a:p>
            <a:r>
              <a:rPr lang="en-US" dirty="0"/>
              <a:t>Fathering Court or Accountability Court is a problem solving court that uses alternatives to incarceration in an attempt to assist non-custodial parents with unpaid child support. </a:t>
            </a:r>
          </a:p>
          <a:p>
            <a:endParaRPr lang="en-US" dirty="0"/>
          </a:p>
          <a:p>
            <a:r>
              <a:rPr lang="en-US" b="1" u="sng" dirty="0"/>
              <a:t>Human Trafficking</a:t>
            </a:r>
            <a:endParaRPr lang="en-US" u="sng" dirty="0"/>
          </a:p>
          <a:p>
            <a:r>
              <a:rPr lang="en-US" dirty="0"/>
              <a:t>Whether by creating problem-solving courts, diversion programs, or training initiatives, state courts are working to understand and develop programs to address the impact of human trafficking victims and defendants in the nation's state and local courts</a:t>
            </a:r>
            <a:r>
              <a:rPr lang="en-US" dirty="0" smtClean="0"/>
              <a:t>.  </a:t>
            </a:r>
            <a:r>
              <a:rPr lang="en-US" b="1" dirty="0" smtClean="0"/>
              <a:t>(collaboration:</a:t>
            </a:r>
            <a:r>
              <a:rPr lang="en-US" b="1" baseline="0" dirty="0" smtClean="0"/>
              <a:t> </a:t>
            </a:r>
            <a:r>
              <a:rPr lang="en-US" b="1" dirty="0" smtClean="0"/>
              <a:t>Specially trained</a:t>
            </a:r>
            <a:r>
              <a:rPr lang="en-US" b="1" baseline="0" dirty="0" smtClean="0"/>
              <a:t> prosecutors, judges, defense lawyers, and social workers.</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49</a:t>
            </a:fld>
            <a:endParaRPr lang="en-US"/>
          </a:p>
        </p:txBody>
      </p:sp>
    </p:spTree>
    <p:extLst>
      <p:ext uri="{BB962C8B-B14F-4D97-AF65-F5344CB8AC3E}">
        <p14:creationId xmlns:p14="http://schemas.microsoft.com/office/powerpoint/2010/main" val="162435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4" y="4561227"/>
            <a:ext cx="5867399" cy="4489085"/>
          </a:xfrm>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5</a:t>
            </a:fld>
            <a:endParaRPr lang="en-US"/>
          </a:p>
        </p:txBody>
      </p:sp>
    </p:spTree>
    <p:extLst>
      <p:ext uri="{BB962C8B-B14F-4D97-AF65-F5344CB8AC3E}">
        <p14:creationId xmlns:p14="http://schemas.microsoft.com/office/powerpoint/2010/main" val="10671120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Mental Health Courts</a:t>
            </a:r>
            <a:endParaRPr lang="en-US" u="sng" dirty="0"/>
          </a:p>
          <a:p>
            <a:r>
              <a:rPr lang="en-US" dirty="0"/>
              <a:t>Provides information resources on mental health issues as they relate to the courts, including mental health courts and hearings; mental disability law; the insanity defense; civil commitment/competency; special-needs court populations; and criminal justice, juveniles, corrections, substance abuse, and sexual offenders</a:t>
            </a:r>
            <a:r>
              <a:rPr lang="en-US" dirty="0" smtClean="0"/>
              <a:t>. </a:t>
            </a:r>
            <a:r>
              <a:rPr lang="en-US" b="1" dirty="0" smtClean="0"/>
              <a:t>(collaboration: judicial</a:t>
            </a:r>
            <a:r>
              <a:rPr lang="en-US" b="1" baseline="0" dirty="0" smtClean="0"/>
              <a:t> supervision with mental health treatment)</a:t>
            </a:r>
            <a:endParaRPr lang="en-US" b="1" dirty="0"/>
          </a:p>
          <a:p>
            <a:endParaRPr lang="en-US" dirty="0"/>
          </a:p>
          <a:p>
            <a:r>
              <a:rPr lang="en-US" b="1" u="sng" dirty="0"/>
              <a:t>Problem-Solving Courts</a:t>
            </a:r>
            <a:endParaRPr lang="en-US" u="sng" dirty="0"/>
          </a:p>
          <a:p>
            <a:r>
              <a:rPr lang="en-US" dirty="0"/>
              <a:t>Provides examples of how problem-solving courts focus on the underlying chronic behaviors of criminal defendants, including drug courts, mental health courts, homeless courts, teen courts, tobacco courts, and family courts. </a:t>
            </a:r>
          </a:p>
          <a:p>
            <a:endParaRPr lang="en-US" b="1" u="sng" dirty="0" smtClean="0"/>
          </a:p>
          <a:p>
            <a:r>
              <a:rPr lang="en-US" b="1" u="sng" dirty="0" smtClean="0"/>
              <a:t>Truancy </a:t>
            </a:r>
            <a:r>
              <a:rPr lang="en-US" b="1" u="sng" dirty="0"/>
              <a:t>Courts</a:t>
            </a:r>
            <a:endParaRPr lang="en-US" u="sng" dirty="0"/>
          </a:p>
          <a:p>
            <a:r>
              <a:rPr lang="en-US" dirty="0"/>
              <a:t>Truancy courts are designed to assist in overcoming the underlying causes of truancy in a child's life by reinforcing and combining efforts from the school, courts, mental health providers, families, and the community.</a:t>
            </a:r>
          </a:p>
          <a:p>
            <a:endParaRPr lang="en-US" b="1" u="sng" dirty="0" smtClean="0"/>
          </a:p>
          <a:p>
            <a:r>
              <a:rPr lang="en-US" b="1" u="sng" dirty="0" smtClean="0"/>
              <a:t>Veterans </a:t>
            </a:r>
            <a:r>
              <a:rPr lang="en-US" b="1" u="sng" dirty="0"/>
              <a:t>Courts</a:t>
            </a:r>
            <a:endParaRPr lang="en-US" u="sng" dirty="0"/>
          </a:p>
          <a:p>
            <a:r>
              <a:rPr lang="en-US" dirty="0"/>
              <a:t>Provides information on the development of treatment courts for veterans with mental health or substance abuse issues. </a:t>
            </a:r>
          </a:p>
          <a:p>
            <a:endParaRPr lang="en-US" dirty="0" smtClean="0"/>
          </a:p>
          <a:p>
            <a:r>
              <a:rPr lang="en-US" i="1" dirty="0" smtClean="0"/>
              <a:t>(Source for slides 49-50:  NACM)</a:t>
            </a:r>
            <a:endParaRPr lang="en-US" i="1"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50</a:t>
            </a:fld>
            <a:endParaRPr lang="en-US"/>
          </a:p>
        </p:txBody>
      </p:sp>
    </p:spTree>
    <p:extLst>
      <p:ext uri="{BB962C8B-B14F-4D97-AF65-F5344CB8AC3E}">
        <p14:creationId xmlns:p14="http://schemas.microsoft.com/office/powerpoint/2010/main" val="23106058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JPMDL</a:t>
            </a:r>
            <a:r>
              <a:rPr lang="en-US" dirty="0" smtClean="0"/>
              <a:t> - The </a:t>
            </a:r>
            <a:r>
              <a:rPr lang="en-US" dirty="0"/>
              <a:t>United States </a:t>
            </a:r>
            <a:r>
              <a:rPr lang="en-US" b="1" dirty="0"/>
              <a:t>Judicial Panel on Multidistrict Litigation</a:t>
            </a:r>
            <a:r>
              <a:rPr lang="en-US" dirty="0"/>
              <a:t> (JPML or the </a:t>
            </a:r>
            <a:r>
              <a:rPr lang="en-US" b="1" dirty="0"/>
              <a:t>Panel</a:t>
            </a:r>
            <a:r>
              <a:rPr lang="en-US" dirty="0"/>
              <a:t>) is a special </a:t>
            </a:r>
            <a:r>
              <a:rPr lang="en-US" dirty="0" smtClean="0"/>
              <a:t>body </a:t>
            </a:r>
            <a:r>
              <a:rPr lang="en-US" dirty="0"/>
              <a:t>within the United States federal court system which manages </a:t>
            </a:r>
            <a:r>
              <a:rPr lang="en-US" b="1" dirty="0"/>
              <a:t>multidistrict litigation</a:t>
            </a:r>
            <a:r>
              <a:rPr lang="en-US" dirty="0" smtClean="0"/>
              <a:t>.</a:t>
            </a:r>
          </a:p>
          <a:p>
            <a:endParaRPr lang="en-US" dirty="0"/>
          </a:p>
          <a:p>
            <a:r>
              <a:rPr lang="en-US" u="sng" dirty="0" smtClean="0"/>
              <a:t>Court of Federal Claims </a:t>
            </a:r>
            <a:r>
              <a:rPr lang="en-US" dirty="0" smtClean="0"/>
              <a:t>- The </a:t>
            </a:r>
            <a:r>
              <a:rPr lang="en-US" b="1" dirty="0"/>
              <a:t>court</a:t>
            </a:r>
            <a:r>
              <a:rPr lang="en-US" dirty="0"/>
              <a:t> has special </a:t>
            </a:r>
            <a:r>
              <a:rPr lang="en-US" b="1" dirty="0"/>
              <a:t>jurisdiction</a:t>
            </a:r>
            <a:r>
              <a:rPr lang="en-US" dirty="0"/>
              <a:t>, spelled out in 28 U.S.C. § 1491: it hears </a:t>
            </a:r>
            <a:r>
              <a:rPr lang="en-US" b="1" dirty="0"/>
              <a:t>claims</a:t>
            </a:r>
            <a:r>
              <a:rPr lang="en-US" dirty="0"/>
              <a:t> for monetary damages that arise from the United States Constitution, </a:t>
            </a:r>
            <a:r>
              <a:rPr lang="en-US" b="1" dirty="0"/>
              <a:t>federal</a:t>
            </a:r>
            <a:r>
              <a:rPr lang="en-US" dirty="0"/>
              <a:t> statutes, executive regulations, or an express or implied in fact contract with the United States Government, most notably under the Tucker Act</a:t>
            </a:r>
            <a:r>
              <a:rPr lang="en-US" dirty="0" smtClean="0"/>
              <a:t>.</a:t>
            </a:r>
          </a:p>
          <a:p>
            <a:endParaRPr lang="en-US" dirty="0"/>
          </a:p>
          <a:p>
            <a:r>
              <a:rPr lang="en-US" u="sng" dirty="0" smtClean="0"/>
              <a:t>U.S. Court of International Trade </a:t>
            </a:r>
            <a:r>
              <a:rPr lang="en-US" dirty="0" smtClean="0"/>
              <a:t>- The </a:t>
            </a:r>
            <a:r>
              <a:rPr lang="en-US" dirty="0"/>
              <a:t>United States </a:t>
            </a:r>
            <a:r>
              <a:rPr lang="en-US" b="1" dirty="0"/>
              <a:t>Court of International Trade</a:t>
            </a:r>
            <a:r>
              <a:rPr lang="en-US" dirty="0"/>
              <a:t>, established under Article III of the Constitution, has nationwide </a:t>
            </a:r>
            <a:r>
              <a:rPr lang="en-US" b="1" dirty="0"/>
              <a:t>jurisdiction</a:t>
            </a:r>
            <a:r>
              <a:rPr lang="en-US" dirty="0"/>
              <a:t> over civil actions arising out of the customs and </a:t>
            </a:r>
            <a:r>
              <a:rPr lang="en-US" b="1" dirty="0"/>
              <a:t>international trade</a:t>
            </a:r>
            <a:r>
              <a:rPr lang="en-US" dirty="0"/>
              <a:t> laws of the United States.</a:t>
            </a:r>
          </a:p>
        </p:txBody>
      </p:sp>
      <p:sp>
        <p:nvSpPr>
          <p:cNvPr id="4" name="Slide Number Placeholder 3"/>
          <p:cNvSpPr>
            <a:spLocks noGrp="1"/>
          </p:cNvSpPr>
          <p:nvPr>
            <p:ph type="sldNum" sz="quarter" idx="10"/>
          </p:nvPr>
        </p:nvSpPr>
        <p:spPr/>
        <p:txBody>
          <a:bodyPr/>
          <a:lstStyle/>
          <a:p>
            <a:fld id="{7EB485EE-439C-41F1-AC9F-69458E4D52F8}" type="slidenum">
              <a:rPr lang="en-US" smtClean="0"/>
              <a:pPr/>
              <a:t>51</a:t>
            </a:fld>
            <a:endParaRPr lang="en-US"/>
          </a:p>
        </p:txBody>
      </p:sp>
    </p:spTree>
    <p:extLst>
      <p:ext uri="{BB962C8B-B14F-4D97-AF65-F5344CB8AC3E}">
        <p14:creationId xmlns:p14="http://schemas.microsoft.com/office/powerpoint/2010/main" val="3792927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U.S. Court of Appeals for Veterans Claims </a:t>
            </a:r>
            <a:r>
              <a:rPr lang="en-US" dirty="0" smtClean="0"/>
              <a:t>- The </a:t>
            </a:r>
            <a:r>
              <a:rPr lang="en-US" dirty="0"/>
              <a:t>Court has exclusive jurisdiction over decisions of the Board of Veterans' Appeals (Board or BVA). The Court reviews Board decisions appealed by claimants who believe the Board erred in its decision. The Court's review of Board decisions is based on the record before the agency and arguments of the parties, which are presented in a written brief, with oral argument generally held only in cases presenting new legal issues. </a:t>
            </a:r>
            <a:endParaRPr lang="en-US" dirty="0" smtClean="0"/>
          </a:p>
          <a:p>
            <a:r>
              <a:rPr lang="en-US" dirty="0"/>
              <a:t/>
            </a:r>
            <a:br>
              <a:rPr lang="en-US" dirty="0"/>
            </a:br>
            <a:r>
              <a:rPr lang="en-US" dirty="0"/>
              <a:t>The </a:t>
            </a:r>
            <a:r>
              <a:rPr lang="en-US" b="1" dirty="0"/>
              <a:t>United States Court of Appeals</a:t>
            </a:r>
            <a:r>
              <a:rPr lang="en-US" dirty="0"/>
              <a:t> for the </a:t>
            </a:r>
            <a:r>
              <a:rPr lang="en-US" b="1" dirty="0"/>
              <a:t>Armed Forces</a:t>
            </a:r>
            <a:r>
              <a:rPr lang="en-US" dirty="0"/>
              <a:t> (</a:t>
            </a:r>
            <a:r>
              <a:rPr lang="en-US" dirty="0" smtClean="0"/>
              <a:t>CAAF) </a:t>
            </a:r>
            <a:r>
              <a:rPr lang="en-US" dirty="0"/>
              <a:t>is an Article I </a:t>
            </a:r>
            <a:r>
              <a:rPr lang="en-US" b="1" dirty="0"/>
              <a:t>court</a:t>
            </a:r>
            <a:r>
              <a:rPr lang="en-US" dirty="0"/>
              <a:t> that exercises worldwide </a:t>
            </a:r>
            <a:r>
              <a:rPr lang="en-US" b="1" dirty="0"/>
              <a:t>appellate</a:t>
            </a:r>
            <a:r>
              <a:rPr lang="en-US" dirty="0"/>
              <a:t> jurisdiction over members of the </a:t>
            </a:r>
            <a:r>
              <a:rPr lang="en-US" b="1" dirty="0"/>
              <a:t>United States Armed Forces</a:t>
            </a:r>
            <a:r>
              <a:rPr lang="en-US" dirty="0"/>
              <a:t> </a:t>
            </a:r>
            <a:r>
              <a:rPr lang="en-US" dirty="0" smtClean="0"/>
              <a:t>on </a:t>
            </a:r>
            <a:r>
              <a:rPr lang="en-US" dirty="0"/>
              <a:t>active duty and other persons subject to the Uniform Code of </a:t>
            </a:r>
            <a:r>
              <a:rPr lang="en-US" b="1" dirty="0"/>
              <a:t>Military</a:t>
            </a:r>
            <a:r>
              <a:rPr lang="en-US" dirty="0"/>
              <a:t> Justice</a:t>
            </a:r>
            <a:r>
              <a:rPr lang="en-US" dirty="0" smtClean="0"/>
              <a:t>.</a:t>
            </a:r>
          </a:p>
          <a:p>
            <a:endParaRPr lang="en-US" dirty="0"/>
          </a:p>
          <a:p>
            <a:r>
              <a:rPr lang="en-US" dirty="0"/>
              <a:t>A specialized </a:t>
            </a:r>
            <a:r>
              <a:rPr lang="en-US" b="1" dirty="0"/>
              <a:t>court</a:t>
            </a:r>
            <a:r>
              <a:rPr lang="en-US" dirty="0"/>
              <a:t> of law that hears and adjudicates </a:t>
            </a:r>
            <a:r>
              <a:rPr lang="en-US" b="1" dirty="0"/>
              <a:t>tax</a:t>
            </a:r>
            <a:r>
              <a:rPr lang="en-US" dirty="0"/>
              <a:t>-related disputes and issues. The </a:t>
            </a:r>
            <a:r>
              <a:rPr lang="en-US" b="1" dirty="0"/>
              <a:t>tax court</a:t>
            </a:r>
            <a:r>
              <a:rPr lang="en-US" dirty="0"/>
              <a:t> in the </a:t>
            </a:r>
            <a:r>
              <a:rPr lang="en-US" b="1" dirty="0"/>
              <a:t>United States</a:t>
            </a:r>
            <a:r>
              <a:rPr lang="en-US" dirty="0"/>
              <a:t> is a </a:t>
            </a:r>
            <a:r>
              <a:rPr lang="en-US" b="1" dirty="0"/>
              <a:t>federal court</a:t>
            </a:r>
            <a:r>
              <a:rPr lang="en-US" dirty="0"/>
              <a:t> established by Congress to provide a judicial forum where an entity could contest a </a:t>
            </a:r>
            <a:r>
              <a:rPr lang="en-US" b="1" dirty="0"/>
              <a:t>tax</a:t>
            </a:r>
            <a:r>
              <a:rPr lang="en-US" dirty="0"/>
              <a:t> deficiency determined by the Internal Revenue Service before paying the disputed amount.</a:t>
            </a:r>
          </a:p>
        </p:txBody>
      </p:sp>
      <p:sp>
        <p:nvSpPr>
          <p:cNvPr id="4" name="Slide Number Placeholder 3"/>
          <p:cNvSpPr>
            <a:spLocks noGrp="1"/>
          </p:cNvSpPr>
          <p:nvPr>
            <p:ph type="sldNum" sz="quarter" idx="10"/>
          </p:nvPr>
        </p:nvSpPr>
        <p:spPr/>
        <p:txBody>
          <a:bodyPr/>
          <a:lstStyle/>
          <a:p>
            <a:fld id="{7EB485EE-439C-41F1-AC9F-69458E4D52F8}" type="slidenum">
              <a:rPr lang="en-US" smtClean="0"/>
              <a:pPr/>
              <a:t>52</a:t>
            </a:fld>
            <a:endParaRPr lang="en-US"/>
          </a:p>
        </p:txBody>
      </p:sp>
    </p:spTree>
    <p:extLst>
      <p:ext uri="{BB962C8B-B14F-4D97-AF65-F5344CB8AC3E}">
        <p14:creationId xmlns:p14="http://schemas.microsoft.com/office/powerpoint/2010/main" val="2124386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53</a:t>
            </a:fld>
            <a:endParaRPr lang="en-US"/>
          </a:p>
        </p:txBody>
      </p:sp>
    </p:spTree>
    <p:extLst>
      <p:ext uri="{BB962C8B-B14F-4D97-AF65-F5344CB8AC3E}">
        <p14:creationId xmlns:p14="http://schemas.microsoft.com/office/powerpoint/2010/main" val="41141865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B485EE-439C-41F1-AC9F-69458E4D52F8}" type="slidenum">
              <a:rPr lang="en-US" smtClean="0"/>
              <a:pPr/>
              <a:t>54</a:t>
            </a:fld>
            <a:endParaRPr lang="en-US"/>
          </a:p>
        </p:txBody>
      </p:sp>
    </p:spTree>
    <p:extLst>
      <p:ext uri="{BB962C8B-B14F-4D97-AF65-F5344CB8AC3E}">
        <p14:creationId xmlns:p14="http://schemas.microsoft.com/office/powerpoint/2010/main" val="19368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u="sng" dirty="0"/>
              <a:t>Judicial Conference </a:t>
            </a:r>
            <a:r>
              <a:rPr lang="en-US" dirty="0"/>
              <a:t>- The Judicial Conference serves as the central policymaking body and national voice for the federal judiciary.</a:t>
            </a:r>
          </a:p>
          <a:p>
            <a:endParaRPr lang="en-US" dirty="0"/>
          </a:p>
          <a:p>
            <a:r>
              <a:rPr lang="en-US" dirty="0"/>
              <a:t>Twenty-six Article III judges serve on the Conference, and it is presided over by the Chief Justice of the United States.</a:t>
            </a:r>
          </a:p>
          <a:p>
            <a:r>
              <a:rPr lang="en-US" dirty="0"/>
              <a:t>____</a:t>
            </a:r>
          </a:p>
          <a:p>
            <a:endParaRPr lang="en-US" dirty="0"/>
          </a:p>
          <a:p>
            <a:r>
              <a:rPr lang="en-US" u="sng" dirty="0"/>
              <a:t>AO</a:t>
            </a:r>
            <a:r>
              <a:rPr lang="en-US" dirty="0"/>
              <a:t> - Established in 1939, the AO is a unique entity in government. Neither the executive branch nor the legislative branch has any one comparable organization that provides the broad range of services and functions that the Administrative Office does for the judicial branch.</a:t>
            </a:r>
          </a:p>
          <a:p>
            <a:endParaRPr lang="en-US" dirty="0"/>
          </a:p>
          <a:p>
            <a:pPr marL="228567" indent="-228567">
              <a:buFont typeface="+mj-lt"/>
              <a:buAutoNum type="arabicPeriod"/>
            </a:pPr>
            <a:r>
              <a:rPr lang="en-US" dirty="0"/>
              <a:t>Aid the development and implementation of judiciary policies and procedures;</a:t>
            </a:r>
          </a:p>
          <a:p>
            <a:pPr marL="228567" indent="-228567">
              <a:buFont typeface="+mj-lt"/>
              <a:buAutoNum type="arabicPeriod"/>
            </a:pPr>
            <a:r>
              <a:rPr lang="en-US" dirty="0"/>
              <a:t>Deliver administrative, legal, and technological services to the courts.</a:t>
            </a:r>
          </a:p>
          <a:p>
            <a:pPr marL="228567" indent="-228567">
              <a:buFont typeface="+mj-lt"/>
              <a:buAutoNum type="arabicPeriod"/>
            </a:pPr>
            <a:r>
              <a:rPr lang="en-US" dirty="0"/>
              <a:t>Seek, on behalf of the judiciary, needed resources, legislation, and other assistance from Congress and the Executive Branch; and</a:t>
            </a:r>
          </a:p>
          <a:p>
            <a:pPr marL="228567" indent="-228567">
              <a:buFont typeface="+mj-lt"/>
              <a:buAutoNum type="arabicPeriod"/>
            </a:pPr>
            <a:r>
              <a:rPr lang="en-US" dirty="0"/>
              <a:t>Promote accountability to the public and perform required oversight.</a:t>
            </a:r>
          </a:p>
          <a:p>
            <a:r>
              <a:rPr lang="en-US" dirty="0"/>
              <a:t>____</a:t>
            </a:r>
          </a:p>
          <a:p>
            <a:endParaRPr lang="en-US" dirty="0"/>
          </a:p>
          <a:p>
            <a:r>
              <a:rPr lang="en-US" u="sng" dirty="0"/>
              <a:t>FJC </a:t>
            </a:r>
            <a:r>
              <a:rPr lang="en-US" dirty="0"/>
              <a:t>- Created by legislation in 1967.</a:t>
            </a:r>
          </a:p>
          <a:p>
            <a:endParaRPr lang="en-US" dirty="0"/>
          </a:p>
          <a:p>
            <a:r>
              <a:rPr lang="en-US" dirty="0"/>
              <a:t>Its purpose is “to further the development and adoption of improved judicial administration in the courts of the United States.” </a:t>
            </a:r>
          </a:p>
          <a:p>
            <a:endParaRPr lang="en-US" dirty="0"/>
          </a:p>
          <a:p>
            <a:r>
              <a:rPr lang="en-US" dirty="0"/>
              <a:t>The Center’s statutory functions include:</a:t>
            </a:r>
          </a:p>
          <a:p>
            <a:pPr marL="652099" lvl="1" indent="-177845">
              <a:buFont typeface="Arial" panose="020B0604020202020204" pitchFamily="34" charset="0"/>
              <a:buChar char="•"/>
            </a:pPr>
            <a:r>
              <a:rPr lang="en-US" dirty="0"/>
              <a:t>conducting research and study of the operations of the federal courts;</a:t>
            </a:r>
          </a:p>
          <a:p>
            <a:pPr marL="652099" lvl="1" indent="-177845">
              <a:buFont typeface="Arial" panose="020B0604020202020204" pitchFamily="34" charset="0"/>
              <a:buChar char="•"/>
            </a:pPr>
            <a:r>
              <a:rPr lang="en-US" dirty="0"/>
              <a:t>developing and presenting recommendations to the Judicial Conference for improving the administration and management of the federal courts;</a:t>
            </a:r>
          </a:p>
          <a:p>
            <a:pPr marL="652099" lvl="1" indent="-177845">
              <a:buFont typeface="Arial" panose="020B0604020202020204" pitchFamily="34" charset="0"/>
              <a:buChar char="•"/>
            </a:pPr>
            <a:r>
              <a:rPr lang="en-US" dirty="0"/>
              <a:t>conducting continuing education and training programs for judges, court staff, and certain others;</a:t>
            </a:r>
          </a:p>
          <a:p>
            <a:pPr marL="652099" lvl="1" indent="-177845">
              <a:buFont typeface="Arial" panose="020B0604020202020204" pitchFamily="34" charset="0"/>
              <a:buChar char="•"/>
            </a:pPr>
            <a:r>
              <a:rPr lang="en-US" dirty="0"/>
              <a:t>providing staff, research, and planning assistance to the Judicial Conference;</a:t>
            </a:r>
          </a:p>
          <a:p>
            <a:pPr marL="652099" lvl="1" indent="-177845">
              <a:buFont typeface="Arial" panose="020B0604020202020204" pitchFamily="34" charset="0"/>
              <a:buChar char="•"/>
            </a:pPr>
            <a:r>
              <a:rPr lang="en-US" dirty="0"/>
              <a:t>providing information and advice to foreign courts and acquiring information about foreign courts that may contribute to the federal courts; and</a:t>
            </a:r>
          </a:p>
          <a:p>
            <a:pPr marL="652099" lvl="1" indent="-177845">
              <a:buFont typeface="Arial" panose="020B0604020202020204" pitchFamily="34" charset="0"/>
              <a:buChar char="•"/>
            </a:pPr>
            <a:r>
              <a:rPr lang="en-US" dirty="0"/>
              <a:t>developing and encouraging programs related to the history of the judicial branch.</a:t>
            </a:r>
          </a:p>
          <a:p>
            <a:r>
              <a:rPr lang="en-US" dirty="0"/>
              <a:t>____</a:t>
            </a:r>
          </a:p>
          <a:p>
            <a:endParaRPr lang="en-US" dirty="0"/>
          </a:p>
          <a:p>
            <a:r>
              <a:rPr lang="en-US" u="sng" dirty="0"/>
              <a:t>Circuit Judicial Councils </a:t>
            </a:r>
            <a:r>
              <a:rPr lang="en-US" dirty="0"/>
              <a:t>- The judicial councils of the circuits, commonly referred to as the “circuit councils,” were created by legislation in 1939. </a:t>
            </a:r>
          </a:p>
          <a:p>
            <a:endParaRPr lang="en-US" dirty="0"/>
          </a:p>
          <a:p>
            <a:r>
              <a:rPr lang="en-US" dirty="0"/>
              <a:t>Each circuit council is composed of the chief judge of the circuit, who presides as chair, and an equal number of circuit judges and district judges from the circuit.</a:t>
            </a:r>
          </a:p>
          <a:p>
            <a:endParaRPr lang="en-US" dirty="0"/>
          </a:p>
          <a:p>
            <a:r>
              <a:rPr lang="en-US" dirty="0"/>
              <a:t>The circuit council has broad authority to “make all necessary and appropriate orders for the effective and expeditious administration of justice within its circuit.”</a:t>
            </a:r>
          </a:p>
        </p:txBody>
      </p:sp>
      <p:sp>
        <p:nvSpPr>
          <p:cNvPr id="4" name="Slide Number Placeholder 3"/>
          <p:cNvSpPr>
            <a:spLocks noGrp="1"/>
          </p:cNvSpPr>
          <p:nvPr>
            <p:ph type="sldNum" sz="quarter" idx="10"/>
          </p:nvPr>
        </p:nvSpPr>
        <p:spPr/>
        <p:txBody>
          <a:bodyPr/>
          <a:lstStyle/>
          <a:p>
            <a:fld id="{7EB485EE-439C-41F1-AC9F-69458E4D52F8}" type="slidenum">
              <a:rPr lang="en-US" smtClean="0"/>
              <a:pPr/>
              <a:t>6</a:t>
            </a:fld>
            <a:endParaRPr lang="en-US"/>
          </a:p>
        </p:txBody>
      </p:sp>
    </p:spTree>
    <p:extLst>
      <p:ext uri="{BB962C8B-B14F-4D97-AF65-F5344CB8AC3E}">
        <p14:creationId xmlns:p14="http://schemas.microsoft.com/office/powerpoint/2010/main" val="226620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7</a:t>
            </a:fld>
            <a:endParaRPr lang="en-US"/>
          </a:p>
        </p:txBody>
      </p:sp>
    </p:spTree>
    <p:extLst>
      <p:ext uri="{BB962C8B-B14F-4D97-AF65-F5344CB8AC3E}">
        <p14:creationId xmlns:p14="http://schemas.microsoft.com/office/powerpoint/2010/main" val="3577487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u="sng" dirty="0"/>
              <a:t>Rule of Law</a:t>
            </a:r>
            <a:r>
              <a:rPr lang="en-US" dirty="0"/>
              <a:t>:  legal predictability, continuity, and coherence; reasoned decisions made through publicly visible processes and based faithfully on the law </a:t>
            </a:r>
          </a:p>
          <a:p>
            <a:endParaRPr lang="en-US" dirty="0"/>
          </a:p>
          <a:p>
            <a:r>
              <a:rPr lang="en-US" u="sng" dirty="0"/>
              <a:t>Equal Justice</a:t>
            </a:r>
            <a:r>
              <a:rPr lang="en-US" dirty="0"/>
              <a:t>:  fairness and impartiality in the administration of justice; accessibility of court processes; treatment of all with dignity and respect </a:t>
            </a:r>
          </a:p>
          <a:p>
            <a:endParaRPr lang="en-US" dirty="0"/>
          </a:p>
          <a:p>
            <a:r>
              <a:rPr lang="en-US" u="sng" dirty="0"/>
              <a:t>Judicial Independence</a:t>
            </a:r>
            <a:r>
              <a:rPr lang="en-US" dirty="0"/>
              <a:t>:  the ability to render justice without fear that decisions may threaten tenure, compensation, or security; sufficient structural autonomy for the judiciary as an equal branch of government in matters of internal governance and management </a:t>
            </a:r>
            <a:endParaRPr lang="en-US" dirty="0" smtClean="0"/>
          </a:p>
          <a:p>
            <a:endParaRPr lang="en-US" dirty="0"/>
          </a:p>
          <a:p>
            <a:r>
              <a:rPr lang="en-US" u="sng" dirty="0" smtClean="0"/>
              <a:t>Accountability</a:t>
            </a:r>
            <a:r>
              <a:rPr lang="en-US" dirty="0"/>
              <a:t>:  stringent standards of conduct; self-enforcement of legal and ethical rules; good stewardship of public funds and property; effective and efficient use of resources </a:t>
            </a:r>
          </a:p>
          <a:p>
            <a:endParaRPr lang="en-US" dirty="0"/>
          </a:p>
          <a:p>
            <a:r>
              <a:rPr lang="en-US" u="sng" dirty="0"/>
              <a:t>Excellence</a:t>
            </a:r>
            <a:r>
              <a:rPr lang="en-US" dirty="0"/>
              <a:t>: adherence to the highest jurisprudential and administrative standards; effective recruitment, development and retention of highly competent and diverse judges and staff; commitment to innovative management and administration; availability of sufficient financial and other resources </a:t>
            </a:r>
          </a:p>
          <a:p>
            <a:endParaRPr lang="en-US" dirty="0"/>
          </a:p>
          <a:p>
            <a:r>
              <a:rPr lang="en-US" u="sng" dirty="0"/>
              <a:t>Service</a:t>
            </a:r>
            <a:r>
              <a:rPr lang="en-US" dirty="0"/>
              <a:t>:  commitment to the faithful discharge of official duties; allegiance to the Constitution and laws of the United States; dedication to meeting the needs of jurors, court users, and the public in a timely and effective manner </a:t>
            </a:r>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8</a:t>
            </a:fld>
            <a:endParaRPr lang="en-US"/>
          </a:p>
        </p:txBody>
      </p:sp>
    </p:spTree>
    <p:extLst>
      <p:ext uri="{BB962C8B-B14F-4D97-AF65-F5344CB8AC3E}">
        <p14:creationId xmlns:p14="http://schemas.microsoft.com/office/powerpoint/2010/main" val="21017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District Judges are appointed under Article III of the Constitution, meaning that they hold office for life and their compensation cannot be reduced while in office.</a:t>
            </a:r>
          </a:p>
          <a:p>
            <a:pPr>
              <a:buNone/>
            </a:pPr>
            <a:endParaRPr lang="en-US" dirty="0"/>
          </a:p>
          <a:p>
            <a:pPr>
              <a:buNone/>
            </a:pPr>
            <a:r>
              <a:rPr lang="en-US" u="sng" dirty="0"/>
              <a:t>Criminal Cases</a:t>
            </a:r>
          </a:p>
          <a:p>
            <a:r>
              <a:rPr lang="en-US" dirty="0"/>
              <a:t>exercise authority over all aspects of a criminal case, including:</a:t>
            </a:r>
          </a:p>
          <a:p>
            <a:pPr lvl="1">
              <a:buSzPct val="80000"/>
              <a:buFont typeface="Wingdings" pitchFamily="2" charset="2"/>
              <a:buChar char="Ø"/>
            </a:pPr>
            <a:r>
              <a:rPr lang="en-US" dirty="0"/>
              <a:t>taking a plea</a:t>
            </a:r>
          </a:p>
          <a:p>
            <a:pPr lvl="1">
              <a:buSzPct val="80000"/>
              <a:buFont typeface="Wingdings" pitchFamily="2" charset="2"/>
              <a:buChar char="Ø"/>
            </a:pPr>
            <a:r>
              <a:rPr lang="en-US" dirty="0"/>
              <a:t>deciding pretrial motions, such as to dismiss or suppress evidence</a:t>
            </a:r>
          </a:p>
          <a:p>
            <a:pPr lvl="1">
              <a:buSzPct val="80000"/>
              <a:buFont typeface="Wingdings" pitchFamily="2" charset="2"/>
              <a:buChar char="Ø"/>
            </a:pPr>
            <a:r>
              <a:rPr lang="en-US" dirty="0"/>
              <a:t>conducting all phases of a felony or misdemeanor trial</a:t>
            </a:r>
          </a:p>
          <a:p>
            <a:pPr lvl="1">
              <a:buSzPct val="80000"/>
              <a:buFont typeface="Wingdings" pitchFamily="2" charset="2"/>
              <a:buChar char="Ø"/>
            </a:pPr>
            <a:r>
              <a:rPr lang="en-US" dirty="0"/>
              <a:t>sentencing a convicted defendant</a:t>
            </a:r>
          </a:p>
          <a:p>
            <a:pPr lvl="1">
              <a:buSzPct val="80000"/>
              <a:buFont typeface="Wingdings" pitchFamily="2" charset="2"/>
              <a:buChar char="Ø"/>
            </a:pPr>
            <a:r>
              <a:rPr lang="en-US" dirty="0"/>
              <a:t>issuing Title III wiretaps</a:t>
            </a:r>
          </a:p>
          <a:p>
            <a:endParaRPr lang="en-US" dirty="0" smtClean="0"/>
          </a:p>
          <a:p>
            <a:pPr>
              <a:buNone/>
            </a:pPr>
            <a:r>
              <a:rPr lang="en-US" u="sng" dirty="0"/>
              <a:t>Civil Cases</a:t>
            </a:r>
          </a:p>
          <a:p>
            <a:r>
              <a:rPr lang="en-US" dirty="0"/>
              <a:t>exercise authority over all aspects of a civil case, including: </a:t>
            </a:r>
          </a:p>
          <a:p>
            <a:pPr lvl="1">
              <a:buSzPct val="80000"/>
              <a:buFont typeface="Wingdings" pitchFamily="2" charset="2"/>
              <a:buChar char="Ø"/>
            </a:pPr>
            <a:r>
              <a:rPr lang="en-US" dirty="0"/>
              <a:t>managing the schedule of the case</a:t>
            </a:r>
          </a:p>
          <a:p>
            <a:pPr lvl="1">
              <a:buSzPct val="80000"/>
              <a:buFont typeface="Wingdings" pitchFamily="2" charset="2"/>
              <a:buChar char="Ø"/>
            </a:pPr>
            <a:r>
              <a:rPr lang="en-US" dirty="0"/>
              <a:t>deciding pretrial motions (such as motions to dismiss, to transfer, to remand, or for summary judgment)</a:t>
            </a:r>
          </a:p>
          <a:p>
            <a:pPr lvl="1">
              <a:buSzPct val="80000"/>
              <a:buFont typeface="Wingdings" pitchFamily="2" charset="2"/>
              <a:buChar char="Ø"/>
            </a:pPr>
            <a:r>
              <a:rPr lang="en-US" dirty="0"/>
              <a:t>presiding over all phases of the trial, from jury selection to verdict</a:t>
            </a:r>
          </a:p>
          <a:p>
            <a:pPr lvl="1">
              <a:buSzPct val="80000"/>
              <a:buFont typeface="Wingdings" pitchFamily="2" charset="2"/>
              <a:buChar char="Ø"/>
            </a:pPr>
            <a:r>
              <a:rPr lang="en-US" dirty="0"/>
              <a:t>deciding post-trial motions, such as motions for new trial or to alter or amend the judgment</a:t>
            </a:r>
          </a:p>
          <a:p>
            <a:pPr>
              <a:buNone/>
            </a:pPr>
            <a:endParaRPr lang="en-US" dirty="0"/>
          </a:p>
          <a:p>
            <a:pPr>
              <a:buNone/>
            </a:pPr>
            <a:r>
              <a:rPr lang="en-US" u="sng" dirty="0"/>
              <a:t>Bankruptcy Cases</a:t>
            </a:r>
          </a:p>
          <a:p>
            <a:pPr>
              <a:spcAft>
                <a:spcPts val="600"/>
              </a:spcAft>
            </a:pPr>
            <a:r>
              <a:rPr lang="en-US" dirty="0"/>
              <a:t>in bankruptcy appeals, act as an appellate court applying appellate standards of review</a:t>
            </a:r>
          </a:p>
          <a:p>
            <a:pPr>
              <a:spcAft>
                <a:spcPts val="600"/>
              </a:spcAft>
            </a:pPr>
            <a:r>
              <a:rPr lang="en-US" dirty="0"/>
              <a:t>in bankruptcy withdrawals of the reference, adjudicate and enter a judgment in a case that was part of a bankruptcy case but exceeded the authority of the bankruptcy court</a:t>
            </a:r>
          </a:p>
          <a:p>
            <a:endParaRPr lang="en-US" dirty="0"/>
          </a:p>
        </p:txBody>
      </p:sp>
      <p:sp>
        <p:nvSpPr>
          <p:cNvPr id="4" name="Slide Number Placeholder 3"/>
          <p:cNvSpPr>
            <a:spLocks noGrp="1"/>
          </p:cNvSpPr>
          <p:nvPr>
            <p:ph type="sldNum" sz="quarter" idx="10"/>
          </p:nvPr>
        </p:nvSpPr>
        <p:spPr/>
        <p:txBody>
          <a:bodyPr/>
          <a:lstStyle/>
          <a:p>
            <a:fld id="{7EB485EE-439C-41F1-AC9F-69458E4D52F8}" type="slidenum">
              <a:rPr lang="en-US" smtClean="0"/>
              <a:pPr/>
              <a:t>9</a:t>
            </a:fld>
            <a:endParaRPr lang="en-US"/>
          </a:p>
        </p:txBody>
      </p:sp>
    </p:spTree>
    <p:extLst>
      <p:ext uri="{BB962C8B-B14F-4D97-AF65-F5344CB8AC3E}">
        <p14:creationId xmlns:p14="http://schemas.microsoft.com/office/powerpoint/2010/main" val="302871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dirty="0" smtClean="0"/>
              <a:t>Click to edit Master title style</a:t>
            </a:r>
            <a:endParaRPr kumimoji="0"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6809153-3380-4CF5-B268-0EF9B43AE10C}" type="datetime1">
              <a:rPr lang="en-US" smtClean="0"/>
              <a:pPr/>
              <a:t>8/16/2016</a:t>
            </a:fld>
            <a:endParaRPr lang="en-US"/>
          </a:p>
        </p:txBody>
      </p:sp>
      <p:sp>
        <p:nvSpPr>
          <p:cNvPr id="16" name="Slide Number Placeholder 15"/>
          <p:cNvSpPr>
            <a:spLocks noGrp="1"/>
          </p:cNvSpPr>
          <p:nvPr>
            <p:ph type="sldNum" sz="quarter" idx="11"/>
          </p:nvPr>
        </p:nvSpPr>
        <p:spPr/>
        <p:txBody>
          <a:bodyPr/>
          <a:lstStyle/>
          <a:p>
            <a:fld id="{0562D319-48D6-4C0C-8233-8B32D4D3CDA5}"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DF21D4-EC49-46F5-BBB7-F6E69A8B8754}" type="datetime1">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D319-48D6-4C0C-8233-8B32D4D3CD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73BFA5-269C-40EE-A291-7FB21653260B}" type="datetime1">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D319-48D6-4C0C-8233-8B32D4D3CDA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dirty="0" smtClean="0"/>
              <a:t>Click to edit Master title style</a:t>
            </a:r>
            <a:endParaRPr kumimoji="0"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26809153-3380-4CF5-B268-0EF9B43AE10C}" type="datetime1">
              <a:rPr lang="en-US" smtClean="0">
                <a:solidFill>
                  <a:srgbClr val="FEFAC9"/>
                </a:solidFill>
              </a:rPr>
              <a:pPr/>
              <a:t>8/16/2016</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0562D319-48D6-4C0C-8233-8B32D4D3CDA5}" type="slidenum">
              <a:rPr lang="en-US" smtClean="0">
                <a:solidFill>
                  <a:srgbClr val="FEFAC9"/>
                </a:solidFill>
              </a:rPr>
              <a:pPr/>
              <a:t>‹#›</a:t>
            </a:fld>
            <a:endParaRPr lang="en-US">
              <a:solidFill>
                <a:srgbClr val="FEFAC9"/>
              </a:solidFill>
            </a:endParaRPr>
          </a:p>
        </p:txBody>
      </p:sp>
      <p:sp>
        <p:nvSpPr>
          <p:cNvPr id="17" name="Footer Placeholder 16"/>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8014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26F81D3-8736-4B9F-B9E2-CD3BDE41DFCA}" type="datetime1">
              <a:rPr lang="en-US" smtClean="0">
                <a:solidFill>
                  <a:srgbClr val="FEFAC9"/>
                </a:solidFill>
              </a:rPr>
              <a:pPr/>
              <a:t>8/16/2016</a:t>
            </a:fld>
            <a:endParaRPr lang="en-US" dirty="0">
              <a:solidFill>
                <a:srgbClr val="FEFAC9"/>
              </a:solidFill>
            </a:endParaRPr>
          </a:p>
        </p:txBody>
      </p:sp>
      <p:sp>
        <p:nvSpPr>
          <p:cNvPr id="8" name="Slide Number Placeholder 7"/>
          <p:cNvSpPr>
            <a:spLocks noGrp="1"/>
          </p:cNvSpPr>
          <p:nvPr>
            <p:ph type="sldNum" sz="quarter" idx="11"/>
          </p:nvPr>
        </p:nvSpPr>
        <p:spPr>
          <a:xfrm>
            <a:off x="8534400" y="6543869"/>
            <a:ext cx="609600" cy="314131"/>
          </a:xfrm>
        </p:spPr>
        <p:txBody>
          <a:bodyPr/>
          <a:lstStyle>
            <a:lvl1pPr>
              <a:defRPr sz="1400"/>
            </a:lvl1pPr>
          </a:lstStyle>
          <a:p>
            <a:fld id="{633F4747-BD4D-43FF-9F1C-525876FC806D}" type="slidenum">
              <a:rPr lang="en-US" smtClean="0">
                <a:solidFill>
                  <a:srgbClr val="FEFAC9"/>
                </a:solidFill>
              </a:rPr>
              <a:pPr/>
              <a:t>‹#›</a:t>
            </a:fld>
            <a:endParaRPr lang="en-US" dirty="0">
              <a:solidFill>
                <a:srgbClr val="FEFAC9"/>
              </a:solidFill>
            </a:endParaRPr>
          </a:p>
        </p:txBody>
      </p:sp>
      <p:sp>
        <p:nvSpPr>
          <p:cNvPr id="10" name="Footer Placeholder 9"/>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344241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04ECF4-4B29-4332-BFE0-EB88359A43BE}" type="datetime1">
              <a:rPr lang="en-US" smtClean="0">
                <a:solidFill>
                  <a:srgbClr val="FEFAC9"/>
                </a:solidFill>
              </a:rPr>
              <a:pPr/>
              <a:t>8/16/2016</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0562D319-48D6-4C0C-8233-8B32D4D3CDA5}"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chemeClr val="tx2"/>
                </a:solidFill>
                <a:effectLst>
                  <a:innerShdw blurRad="38100" dist="25400" dir="13500000">
                    <a:prstClr val="black">
                      <a:alpha val="70000"/>
                    </a:prstClr>
                  </a:inn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696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9A5281-73A6-4543-9AE3-69D1D97E9F47}" type="datetime1">
              <a:rPr lang="en-US" smtClean="0">
                <a:solidFill>
                  <a:srgbClr val="FEFAC9"/>
                </a:solidFill>
              </a:rPr>
              <a:pPr/>
              <a:t>8/16/2016</a:t>
            </a:fld>
            <a:endParaRPr lang="en-US">
              <a:solidFill>
                <a:srgbClr val="FEFAC9"/>
              </a:solidFill>
            </a:endParaRPr>
          </a:p>
        </p:txBody>
      </p:sp>
      <p:sp>
        <p:nvSpPr>
          <p:cNvPr id="6" name="Footer Placeholder 5"/>
          <p:cNvSpPr>
            <a:spLocks noGrp="1"/>
          </p:cNvSpPr>
          <p:nvPr>
            <p:ph type="ftr" sz="quarter" idx="11"/>
          </p:nvPr>
        </p:nvSpPr>
        <p:spPr/>
        <p:txBody>
          <a:bodyPr/>
          <a:lstStyle/>
          <a:p>
            <a:endParaRPr lang="en-US">
              <a:solidFill>
                <a:srgbClr val="FEFAC9"/>
              </a:solidFill>
            </a:endParaRPr>
          </a:p>
        </p:txBody>
      </p:sp>
      <p:sp>
        <p:nvSpPr>
          <p:cNvPr id="7" name="Slide Number Placeholder 6"/>
          <p:cNvSpPr>
            <a:spLocks noGrp="1"/>
          </p:cNvSpPr>
          <p:nvPr>
            <p:ph type="sldNum" sz="quarter" idx="12"/>
          </p:nvPr>
        </p:nvSpPr>
        <p:spPr/>
        <p:txBody>
          <a:bodyPr/>
          <a:lstStyle/>
          <a:p>
            <a:fld id="{0562D319-48D6-4C0C-8233-8B32D4D3CDA5}"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67108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562D319-48D6-4C0C-8233-8B32D4D3CDA5}" type="slidenum">
              <a:rPr lang="en-US" smtClean="0">
                <a:solidFill>
                  <a:srgbClr val="FEFAC9"/>
                </a:solidFill>
              </a:rPr>
              <a:pPr/>
              <a:t>‹#›</a:t>
            </a:fld>
            <a:endParaRPr lang="en-US">
              <a:solidFill>
                <a:srgbClr val="FEFAC9"/>
              </a:solidFill>
            </a:endParaRPr>
          </a:p>
        </p:txBody>
      </p:sp>
      <p:sp>
        <p:nvSpPr>
          <p:cNvPr id="8" name="Footer Placeholder 7"/>
          <p:cNvSpPr>
            <a:spLocks noGrp="1"/>
          </p:cNvSpPr>
          <p:nvPr>
            <p:ph type="ftr" sz="quarter" idx="11"/>
          </p:nvPr>
        </p:nvSpPr>
        <p:spPr/>
        <p:txBody>
          <a:bodyPr/>
          <a:lstStyle/>
          <a:p>
            <a:endParaRPr lang="en-US">
              <a:solidFill>
                <a:srgbClr val="FEFAC9"/>
              </a:solidFill>
            </a:endParaRPr>
          </a:p>
        </p:txBody>
      </p:sp>
      <p:sp>
        <p:nvSpPr>
          <p:cNvPr id="7" name="Date Placeholder 6"/>
          <p:cNvSpPr>
            <a:spLocks noGrp="1"/>
          </p:cNvSpPr>
          <p:nvPr>
            <p:ph type="dt" sz="half" idx="10"/>
          </p:nvPr>
        </p:nvSpPr>
        <p:spPr/>
        <p:txBody>
          <a:bodyPr/>
          <a:lstStyle/>
          <a:p>
            <a:fld id="{289C73E6-06AF-4556-8E05-F142D5AB815F}" type="datetime1">
              <a:rPr lang="en-US" smtClean="0">
                <a:solidFill>
                  <a:srgbClr val="FEFAC9"/>
                </a:solidFill>
              </a:rPr>
              <a:pPr/>
              <a:t>8/16/2016</a:t>
            </a:fld>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84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D364038-2593-4F30-8E9B-11F8333CB4BB}" type="datetime1">
              <a:rPr lang="en-US" smtClean="0">
                <a:solidFill>
                  <a:srgbClr val="FEFAC9"/>
                </a:solidFill>
              </a:rPr>
              <a:pPr/>
              <a:t>8/16/2016</a:t>
            </a:fld>
            <a:endParaRPr lang="en-US">
              <a:solidFill>
                <a:srgbClr val="FEFAC9"/>
              </a:solidFill>
            </a:endParaRPr>
          </a:p>
        </p:txBody>
      </p:sp>
      <p:sp>
        <p:nvSpPr>
          <p:cNvPr id="4" name="Footer Placeholder 3"/>
          <p:cNvSpPr>
            <a:spLocks noGrp="1"/>
          </p:cNvSpPr>
          <p:nvPr>
            <p:ph type="ftr" sz="quarter" idx="11"/>
          </p:nvPr>
        </p:nvSpPr>
        <p:spPr/>
        <p:txBody>
          <a:bodyPr/>
          <a:lstStyle/>
          <a:p>
            <a:endParaRPr lang="en-US">
              <a:solidFill>
                <a:srgbClr val="FEFAC9"/>
              </a:solidFill>
            </a:endParaRPr>
          </a:p>
        </p:txBody>
      </p:sp>
      <p:sp>
        <p:nvSpPr>
          <p:cNvPr id="5" name="Slide Number Placeholder 4"/>
          <p:cNvSpPr>
            <a:spLocks noGrp="1"/>
          </p:cNvSpPr>
          <p:nvPr>
            <p:ph type="sldNum" sz="quarter" idx="12"/>
          </p:nvPr>
        </p:nvSpPr>
        <p:spPr/>
        <p:txBody>
          <a:bodyPr/>
          <a:lstStyle/>
          <a:p>
            <a:fld id="{0562D319-48D6-4C0C-8233-8B32D4D3CDA5}"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113070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0CE79-6CBD-4F40-A7E8-14F56A7A2FEB}" type="datetime1">
              <a:rPr lang="en-US" smtClean="0">
                <a:solidFill>
                  <a:srgbClr val="FEFAC9"/>
                </a:solidFill>
              </a:rPr>
              <a:pPr/>
              <a:t>8/16/2016</a:t>
            </a:fld>
            <a:endParaRPr lang="en-US">
              <a:solidFill>
                <a:srgbClr val="FEFAC9"/>
              </a:solidFill>
            </a:endParaRPr>
          </a:p>
        </p:txBody>
      </p:sp>
      <p:sp>
        <p:nvSpPr>
          <p:cNvPr id="3" name="Footer Placeholder 2"/>
          <p:cNvSpPr>
            <a:spLocks noGrp="1"/>
          </p:cNvSpPr>
          <p:nvPr>
            <p:ph type="ftr" sz="quarter" idx="11"/>
          </p:nvPr>
        </p:nvSpPr>
        <p:spPr/>
        <p:txBody>
          <a:bodyPr/>
          <a:lstStyle/>
          <a:p>
            <a:endParaRPr lang="en-US">
              <a:solidFill>
                <a:srgbClr val="FEFAC9"/>
              </a:solidFill>
            </a:endParaRPr>
          </a:p>
        </p:txBody>
      </p:sp>
      <p:sp>
        <p:nvSpPr>
          <p:cNvPr id="4" name="Slide Number Placeholder 3"/>
          <p:cNvSpPr>
            <a:spLocks noGrp="1"/>
          </p:cNvSpPr>
          <p:nvPr>
            <p:ph type="sldNum" sz="quarter" idx="12"/>
          </p:nvPr>
        </p:nvSpPr>
        <p:spPr/>
        <p:txBody>
          <a:bodyPr/>
          <a:lstStyle/>
          <a:p>
            <a:fld id="{0562D319-48D6-4C0C-8233-8B32D4D3CDA5}"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8809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528DB8D-93F9-4F9D-A042-73F25F92DE81}" type="datetime1">
              <a:rPr lang="en-US" smtClean="0">
                <a:solidFill>
                  <a:srgbClr val="FEFAC9"/>
                </a:solidFill>
              </a:rPr>
              <a:pPr/>
              <a:t>8/16/2016</a:t>
            </a:fld>
            <a:endParaRPr lang="en-US">
              <a:solidFill>
                <a:srgbClr val="FEFAC9"/>
              </a:solidFill>
            </a:endParaRPr>
          </a:p>
        </p:txBody>
      </p:sp>
      <p:sp>
        <p:nvSpPr>
          <p:cNvPr id="9" name="Slide Number Placeholder 8"/>
          <p:cNvSpPr>
            <a:spLocks noGrp="1"/>
          </p:cNvSpPr>
          <p:nvPr>
            <p:ph type="sldNum" sz="quarter" idx="15"/>
          </p:nvPr>
        </p:nvSpPr>
        <p:spPr/>
        <p:txBody>
          <a:bodyPr/>
          <a:lstStyle/>
          <a:p>
            <a:fld id="{0562D319-48D6-4C0C-8233-8B32D4D3CDA5}"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6"/>
          </p:nvPr>
        </p:nvSpPr>
        <p:spPr/>
        <p:txBody>
          <a:bodyPr/>
          <a:lstStyle/>
          <a:p>
            <a:endParaRPr lang="en-US">
              <a:solidFill>
                <a:srgbClr val="FEFAC9"/>
              </a:solidFill>
            </a:endParaRPr>
          </a:p>
        </p:txBody>
      </p:sp>
    </p:spTree>
    <p:extLst>
      <p:ext uri="{BB962C8B-B14F-4D97-AF65-F5344CB8AC3E}">
        <p14:creationId xmlns:p14="http://schemas.microsoft.com/office/powerpoint/2010/main" val="57476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26F81D3-8736-4B9F-B9E2-CD3BDE41DFCA}" type="datetime1">
              <a:rPr lang="en-US" smtClean="0"/>
              <a:pPr/>
              <a:t>8/16/2016</a:t>
            </a:fld>
            <a:endParaRPr lang="en-US" dirty="0"/>
          </a:p>
        </p:txBody>
      </p:sp>
      <p:sp>
        <p:nvSpPr>
          <p:cNvPr id="8" name="Slide Number Placeholder 7"/>
          <p:cNvSpPr>
            <a:spLocks noGrp="1"/>
          </p:cNvSpPr>
          <p:nvPr>
            <p:ph type="sldNum" sz="quarter" idx="11"/>
          </p:nvPr>
        </p:nvSpPr>
        <p:spPr>
          <a:xfrm>
            <a:off x="8534400" y="6543869"/>
            <a:ext cx="609600" cy="314131"/>
          </a:xfrm>
        </p:spPr>
        <p:txBody>
          <a:bodyPr/>
          <a:lstStyle>
            <a:lvl1pPr>
              <a:defRPr sz="1400"/>
            </a:lvl1pPr>
          </a:lstStyle>
          <a:p>
            <a:fld id="{633F4747-BD4D-43FF-9F1C-525876FC806D}"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430619C-6956-484D-86FB-AFA85BF3E8E5}" type="datetime1">
              <a:rPr lang="en-US" smtClean="0">
                <a:solidFill>
                  <a:srgbClr val="FEFAC9"/>
                </a:solidFill>
              </a:rPr>
              <a:pPr/>
              <a:t>8/16/2016</a:t>
            </a:fld>
            <a:endParaRPr lang="en-US">
              <a:solidFill>
                <a:srgbClr val="FEFAC9"/>
              </a:solidFill>
            </a:endParaRPr>
          </a:p>
        </p:txBody>
      </p:sp>
      <p:sp>
        <p:nvSpPr>
          <p:cNvPr id="9" name="Slide Number Placeholder 8"/>
          <p:cNvSpPr>
            <a:spLocks noGrp="1"/>
          </p:cNvSpPr>
          <p:nvPr>
            <p:ph type="sldNum" sz="quarter" idx="11"/>
          </p:nvPr>
        </p:nvSpPr>
        <p:spPr/>
        <p:txBody>
          <a:bodyPr/>
          <a:lstStyle/>
          <a:p>
            <a:fld id="{0562D319-48D6-4C0C-8233-8B32D4D3CDA5}"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2973501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DF21D4-EC49-46F5-BBB7-F6E69A8B8754}" type="datetime1">
              <a:rPr lang="en-US" smtClean="0">
                <a:solidFill>
                  <a:srgbClr val="FEFAC9"/>
                </a:solidFill>
              </a:rPr>
              <a:pPr/>
              <a:t>8/16/2016</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0562D319-48D6-4C0C-8233-8B32D4D3CDA5}"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437416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73BFA5-269C-40EE-A291-7FB21653260B}" type="datetime1">
              <a:rPr lang="en-US" smtClean="0">
                <a:solidFill>
                  <a:srgbClr val="FEFAC9"/>
                </a:solidFill>
              </a:rPr>
              <a:pPr/>
              <a:t>8/16/2016</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0562D319-48D6-4C0C-8233-8B32D4D3CDA5}"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319554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04ECF4-4B29-4332-BFE0-EB88359A43BE}" type="datetime1">
              <a:rPr lang="en-US" smtClean="0"/>
              <a:pPr/>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2D319-48D6-4C0C-8233-8B32D4D3CDA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chemeClr val="tx2"/>
                </a:solidFill>
                <a:effectLst>
                  <a:innerShdw blurRad="38100" dist="25400" dir="13500000">
                    <a:prstClr val="black">
                      <a:alpha val="70000"/>
                    </a:prstClr>
                  </a:inn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9A5281-73A6-4543-9AE3-69D1D97E9F47}" type="datetime1">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2D319-48D6-4C0C-8233-8B32D4D3CDA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562D319-48D6-4C0C-8233-8B32D4D3CDA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89C73E6-06AF-4556-8E05-F142D5AB815F}" type="datetime1">
              <a:rPr lang="en-US" smtClean="0"/>
              <a:pPr/>
              <a:t>8/16/2016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D364038-2593-4F30-8E9B-11F8333CB4BB}" type="datetime1">
              <a:rPr lang="en-US" smtClean="0"/>
              <a:pPr/>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2D319-48D6-4C0C-8233-8B32D4D3CDA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0CE79-6CBD-4F40-A7E8-14F56A7A2FEB}" type="datetime1">
              <a:rPr lang="en-US" smtClean="0"/>
              <a:pPr/>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2D319-48D6-4C0C-8233-8B32D4D3CD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528DB8D-93F9-4F9D-A042-73F25F92DE81}" type="datetime1">
              <a:rPr lang="en-US" smtClean="0"/>
              <a:pPr/>
              <a:t>8/16/2016</a:t>
            </a:fld>
            <a:endParaRPr lang="en-US"/>
          </a:p>
        </p:txBody>
      </p:sp>
      <p:sp>
        <p:nvSpPr>
          <p:cNvPr id="9" name="Slide Number Placeholder 8"/>
          <p:cNvSpPr>
            <a:spLocks noGrp="1"/>
          </p:cNvSpPr>
          <p:nvPr>
            <p:ph type="sldNum" sz="quarter" idx="15"/>
          </p:nvPr>
        </p:nvSpPr>
        <p:spPr/>
        <p:txBody>
          <a:bodyPr/>
          <a:lstStyle/>
          <a:p>
            <a:fld id="{0562D319-48D6-4C0C-8233-8B32D4D3CDA5}"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430619C-6956-484D-86FB-AFA85BF3E8E5}" type="datetime1">
              <a:rPr lang="en-US" smtClean="0"/>
              <a:pPr/>
              <a:t>8/16/2016</a:t>
            </a:fld>
            <a:endParaRPr lang="en-US"/>
          </a:p>
        </p:txBody>
      </p:sp>
      <p:sp>
        <p:nvSpPr>
          <p:cNvPr id="9" name="Slide Number Placeholder 8"/>
          <p:cNvSpPr>
            <a:spLocks noGrp="1"/>
          </p:cNvSpPr>
          <p:nvPr>
            <p:ph type="sldNum" sz="quarter" idx="11"/>
          </p:nvPr>
        </p:nvSpPr>
        <p:spPr/>
        <p:txBody>
          <a:bodyPr/>
          <a:lstStyle/>
          <a:p>
            <a:fld id="{0562D319-48D6-4C0C-8233-8B32D4D3CDA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E8088B0-95CA-4D31-B33B-CCF302A76DEF}" type="datetime1">
              <a:rPr lang="en-US" smtClean="0"/>
              <a:pPr/>
              <a:t>8/16/2016</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33F4747-BD4D-43FF-9F1C-525876FC806D}"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dirty="0" smtClean="0"/>
              <a:t>Click to edit Master title style</a:t>
            </a:r>
            <a:endParaRPr kumimoji="0"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tx2"/>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baseline="0">
          <a:solidFill>
            <a:schemeClr val="tx2"/>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baseline="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baseline="0">
          <a:solidFill>
            <a:schemeClr val="tx2"/>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baseline="0">
          <a:solidFill>
            <a:schemeClr val="tx2"/>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2"/>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E8088B0-95CA-4D31-B33B-CCF302A76DEF}" type="datetime1">
              <a:rPr lang="en-US" smtClean="0">
                <a:solidFill>
                  <a:srgbClr val="FEFAC9"/>
                </a:solidFill>
              </a:rPr>
              <a:pPr/>
              <a:t>8/16/2016</a:t>
            </a:fld>
            <a:endParaRPr lang="en-US" dirty="0">
              <a:solidFill>
                <a:srgbClr val="FEFAC9"/>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FEFAC9"/>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33F4747-BD4D-43FF-9F1C-525876FC806D}" type="slidenum">
              <a:rPr lang="en-US" smtClean="0">
                <a:solidFill>
                  <a:srgbClr val="FEFAC9"/>
                </a:solidFill>
              </a:rPr>
              <a:pPr/>
              <a:t>‹#›</a:t>
            </a:fld>
            <a:endParaRPr lang="en-US" dirty="0">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84968037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chemeClr val="tx2"/>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baseline="0">
          <a:solidFill>
            <a:schemeClr val="tx2"/>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baseline="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baseline="0">
          <a:solidFill>
            <a:schemeClr val="tx2"/>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baseline="0">
          <a:solidFill>
            <a:schemeClr val="tx2"/>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2"/>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Jason_McDonald@txeb.uscourts.go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45000" contrast="-45000"/>
          </a:blip>
          <a:srcRect/>
          <a:stretch>
            <a:fillRect l="-12000" r="-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 y="3699804"/>
            <a:ext cx="8458200" cy="1143000"/>
          </a:xfrm>
        </p:spPr>
        <p:txBody>
          <a:bodyPr/>
          <a:lstStyle/>
          <a:p>
            <a:r>
              <a:rPr lang="en-US" dirty="0" smtClean="0"/>
              <a:t>Jason K. McDonald, Clerk of Court</a:t>
            </a:r>
          </a:p>
          <a:p>
            <a:r>
              <a:rPr lang="en-US" dirty="0" smtClean="0"/>
              <a:t>United States Bankruptcy Court, Eastern District of Texas</a:t>
            </a:r>
          </a:p>
          <a:p>
            <a:endParaRPr lang="en-US" dirty="0" smtClean="0"/>
          </a:p>
          <a:p>
            <a:r>
              <a:rPr lang="en-US" dirty="0" smtClean="0"/>
              <a:t>Michael </a:t>
            </a:r>
            <a:r>
              <a:rPr lang="en-US" dirty="0" err="1" smtClean="0"/>
              <a:t>Palus</a:t>
            </a:r>
            <a:r>
              <a:rPr lang="en-US" dirty="0" smtClean="0"/>
              <a:t>, Courtroom Deputy</a:t>
            </a:r>
          </a:p>
          <a:p>
            <a:r>
              <a:rPr lang="en-US" dirty="0" smtClean="0"/>
              <a:t>United States District Court, Western District of Pennsylvania</a:t>
            </a:r>
          </a:p>
        </p:txBody>
      </p:sp>
      <p:sp>
        <p:nvSpPr>
          <p:cNvPr id="2" name="Title 1"/>
          <p:cNvSpPr>
            <a:spLocks noGrp="1"/>
          </p:cNvSpPr>
          <p:nvPr>
            <p:ph type="ctrTitle"/>
          </p:nvPr>
        </p:nvSpPr>
        <p:spPr>
          <a:xfrm>
            <a:off x="304800" y="1433732"/>
            <a:ext cx="8458200" cy="1981200"/>
          </a:xfrm>
        </p:spPr>
        <p:txBody>
          <a:bodyPr/>
          <a:lstStyle/>
          <a:p>
            <a:r>
              <a:rPr lang="en-US" sz="4400" dirty="0">
                <a:effectLst/>
              </a:rPr>
              <a:t>The Role of District and Bankruptcy Courts in the Federal Judiciary</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pic>
        <p:nvPicPr>
          <p:cNvPr id="6" name="Picture 5" descr="constitution3.jpg"/>
          <p:cNvPicPr>
            <a:picLocks noChangeAspect="1"/>
          </p:cNvPicPr>
          <p:nvPr/>
        </p:nvPicPr>
        <p:blipFill>
          <a:blip r:embed="rId4" cstate="print">
            <a:lum bright="-20000"/>
          </a:blip>
          <a:stretch>
            <a:fillRect/>
          </a:stretch>
        </p:blipFill>
        <p:spPr>
          <a:xfrm>
            <a:off x="3660568" y="3317081"/>
            <a:ext cx="4492832" cy="2702719"/>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Content Placeholder 1"/>
          <p:cNvSpPr>
            <a:spLocks noGrp="1"/>
          </p:cNvSpPr>
          <p:nvPr>
            <p:ph idx="1"/>
          </p:nvPr>
        </p:nvSpPr>
        <p:spPr/>
        <p:txBody>
          <a:bodyPr>
            <a:normAutofit/>
          </a:bodyPr>
          <a:lstStyle/>
          <a:p>
            <a:pPr>
              <a:buNone/>
            </a:pPr>
            <a:endParaRPr lang="en-US" sz="2800" dirty="0" smtClean="0"/>
          </a:p>
          <a:p>
            <a:pPr marL="0" indent="0">
              <a:buNone/>
            </a:pPr>
            <a:r>
              <a:rPr lang="en-US" sz="3200" dirty="0" smtClean="0"/>
              <a:t>What are the duties and powers of a magistrate judge?</a:t>
            </a:r>
          </a:p>
          <a:p>
            <a:pPr lvl="1"/>
            <a:r>
              <a:rPr lang="en-US" sz="3200" dirty="0" smtClean="0"/>
              <a:t>Criminal Case</a:t>
            </a:r>
          </a:p>
          <a:p>
            <a:pPr lvl="1"/>
            <a:r>
              <a:rPr lang="en-US" sz="3200" dirty="0" smtClean="0"/>
              <a:t>Civil Case</a:t>
            </a:r>
          </a:p>
          <a:p>
            <a:pPr lvl="1"/>
            <a:endParaRPr lang="en-US" sz="3000" dirty="0" smtClean="0"/>
          </a:p>
          <a:p>
            <a:pPr>
              <a:buNone/>
            </a:pPr>
            <a:endParaRPr lang="en-US" sz="2800" dirty="0" smtClean="0"/>
          </a:p>
        </p:txBody>
      </p:sp>
      <p:sp>
        <p:nvSpPr>
          <p:cNvPr id="3" name="Title 2"/>
          <p:cNvSpPr>
            <a:spLocks noGrp="1"/>
          </p:cNvSpPr>
          <p:nvPr>
            <p:ph type="title"/>
          </p:nvPr>
        </p:nvSpPr>
        <p:spPr/>
        <p:txBody>
          <a:bodyPr>
            <a:normAutofit/>
          </a:bodyPr>
          <a:lstStyle/>
          <a:p>
            <a:r>
              <a:rPr lang="en-US" dirty="0" smtClean="0"/>
              <a:t>Duties and Powers</a:t>
            </a:r>
            <a:endParaRPr lang="en-US" dirty="0"/>
          </a:p>
        </p:txBody>
      </p:sp>
      <p:sp>
        <p:nvSpPr>
          <p:cNvPr id="5" name="Slide Number Placeholder 4"/>
          <p:cNvSpPr>
            <a:spLocks noGrp="1"/>
          </p:cNvSpPr>
          <p:nvPr>
            <p:ph type="sldNum" sz="quarter" idx="11"/>
          </p:nvPr>
        </p:nvSpPr>
        <p:spPr/>
        <p:txBody>
          <a:bodyPr/>
          <a:lstStyle/>
          <a:p>
            <a:fld id="{633F4747-BD4D-43FF-9F1C-525876FC806D}" type="slidenum">
              <a:rPr lang="en-US" smtClean="0"/>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534400" cy="4572000"/>
          </a:xfrm>
        </p:spPr>
        <p:txBody>
          <a:bodyPr>
            <a:normAutofit/>
          </a:bodyPr>
          <a:lstStyle/>
          <a:p>
            <a:pPr marL="0" indent="0">
              <a:spcAft>
                <a:spcPts val="600"/>
              </a:spcAft>
              <a:buNone/>
            </a:pPr>
            <a:r>
              <a:rPr lang="en-US" sz="3200" dirty="0" smtClean="0"/>
              <a:t>What are the duties and powers of a bankruptcy judge?</a:t>
            </a:r>
          </a:p>
        </p:txBody>
      </p:sp>
      <p:sp>
        <p:nvSpPr>
          <p:cNvPr id="3" name="Title 2"/>
          <p:cNvSpPr>
            <a:spLocks noGrp="1"/>
          </p:cNvSpPr>
          <p:nvPr>
            <p:ph type="title"/>
          </p:nvPr>
        </p:nvSpPr>
        <p:spPr>
          <a:xfrm>
            <a:off x="457200" y="457200"/>
            <a:ext cx="8229600" cy="914400"/>
          </a:xfrm>
        </p:spPr>
        <p:txBody>
          <a:bodyPr>
            <a:normAutofit/>
          </a:bodyPr>
          <a:lstStyle/>
          <a:p>
            <a:r>
              <a:rPr lang="en-US" dirty="0" smtClean="0"/>
              <a:t>Duties and Powers</a:t>
            </a:r>
            <a:endParaRPr lang="en-US" dirty="0"/>
          </a:p>
        </p:txBody>
      </p:sp>
      <p:sp>
        <p:nvSpPr>
          <p:cNvPr id="5" name="Slide Number Placeholder 4"/>
          <p:cNvSpPr>
            <a:spLocks noGrp="1"/>
          </p:cNvSpPr>
          <p:nvPr>
            <p:ph type="sldNum" sz="quarter" idx="11"/>
          </p:nvPr>
        </p:nvSpPr>
        <p:spPr/>
        <p:txBody>
          <a:bodyPr/>
          <a:lstStyle/>
          <a:p>
            <a:fld id="{633F4747-BD4D-43FF-9F1C-525876FC806D}" type="slidenum">
              <a:rPr lang="en-US" smtClean="0"/>
              <a:pPr/>
              <a:t>11</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3352800"/>
            <a:ext cx="4810125" cy="249876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305800" cy="838200"/>
          </a:xfrm>
        </p:spPr>
        <p:txBody>
          <a:bodyPr>
            <a:normAutofit/>
          </a:bodyPr>
          <a:lstStyle/>
          <a:p>
            <a:pPr marL="0" indent="0">
              <a:spcAft>
                <a:spcPts val="600"/>
              </a:spcAft>
              <a:buNone/>
            </a:pPr>
            <a:r>
              <a:rPr lang="en-US" sz="3200" dirty="0" smtClean="0"/>
              <a:t>What is the role of the Clerk’s Office?</a:t>
            </a:r>
          </a:p>
          <a:p>
            <a:pPr marL="457200" indent="-457200">
              <a:spcAft>
                <a:spcPts val="600"/>
              </a:spcAft>
            </a:pPr>
            <a:endParaRPr lang="en-US" sz="2800" dirty="0" smtClean="0"/>
          </a:p>
          <a:p>
            <a:pPr marL="457200" indent="-457200">
              <a:spcAft>
                <a:spcPts val="600"/>
              </a:spcAft>
            </a:pPr>
            <a:endParaRPr lang="en-US" sz="2800" dirty="0" smtClean="0"/>
          </a:p>
        </p:txBody>
      </p:sp>
      <p:sp>
        <p:nvSpPr>
          <p:cNvPr id="3" name="Title 2"/>
          <p:cNvSpPr>
            <a:spLocks noGrp="1"/>
          </p:cNvSpPr>
          <p:nvPr>
            <p:ph type="title"/>
          </p:nvPr>
        </p:nvSpPr>
        <p:spPr>
          <a:xfrm>
            <a:off x="457200" y="228600"/>
            <a:ext cx="8229600" cy="914400"/>
          </a:xfrm>
        </p:spPr>
        <p:txBody>
          <a:bodyPr>
            <a:normAutofit/>
          </a:bodyPr>
          <a:lstStyle/>
          <a:p>
            <a:r>
              <a:rPr lang="en-US" dirty="0" smtClean="0"/>
              <a:t>Role of the Clerk’s Office</a:t>
            </a:r>
            <a:endParaRPr lang="en-US" dirty="0"/>
          </a:p>
        </p:txBody>
      </p:sp>
      <p:sp>
        <p:nvSpPr>
          <p:cNvPr id="7" name="Slide Number Placeholder 6"/>
          <p:cNvSpPr>
            <a:spLocks noGrp="1"/>
          </p:cNvSpPr>
          <p:nvPr>
            <p:ph type="sldNum" sz="quarter" idx="11"/>
          </p:nvPr>
        </p:nvSpPr>
        <p:spPr/>
        <p:txBody>
          <a:bodyPr/>
          <a:lstStyle/>
          <a:p>
            <a:fld id="{633F4747-BD4D-43FF-9F1C-525876FC806D}" type="slidenum">
              <a:rPr lang="en-US" smtClean="0"/>
              <a:pPr/>
              <a:t>12</a:t>
            </a:fld>
            <a:endParaRPr lang="en-US" dirty="0"/>
          </a:p>
        </p:txBody>
      </p:sp>
      <p:sp>
        <p:nvSpPr>
          <p:cNvPr id="5" name="Content Placeholder 1"/>
          <p:cNvSpPr txBox="1">
            <a:spLocks/>
          </p:cNvSpPr>
          <p:nvPr/>
        </p:nvSpPr>
        <p:spPr>
          <a:xfrm>
            <a:off x="533400" y="3048000"/>
            <a:ext cx="8305800" cy="26670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baseline="0">
                <a:solidFill>
                  <a:schemeClr val="tx2"/>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baseline="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baseline="0">
                <a:solidFill>
                  <a:schemeClr val="tx2"/>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baseline="0">
                <a:solidFill>
                  <a:schemeClr val="tx2"/>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2"/>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spcAft>
                <a:spcPts val="600"/>
              </a:spcAft>
              <a:buFont typeface="Wingdings 2"/>
              <a:buNone/>
            </a:pPr>
            <a:r>
              <a:rPr lang="en-US" sz="3200" dirty="0" smtClean="0"/>
              <a:t>The clerk and deputy clerks “exercise the powers and perform the duties assigned to them by the court.”  </a:t>
            </a:r>
          </a:p>
          <a:p>
            <a:pPr marL="0" indent="0" algn="r">
              <a:spcAft>
                <a:spcPts val="600"/>
              </a:spcAft>
              <a:buFont typeface="Wingdings 2"/>
              <a:buNone/>
            </a:pPr>
            <a:r>
              <a:rPr lang="en-US" sz="3200" dirty="0" smtClean="0"/>
              <a:t>(28 U.S.C. § 956) </a:t>
            </a:r>
          </a:p>
          <a:p>
            <a:pPr marL="457200" indent="-457200">
              <a:spcAft>
                <a:spcPts val="600"/>
              </a:spcAft>
            </a:pPr>
            <a:endParaRPr lang="en-US" sz="2800" dirty="0" smtClean="0"/>
          </a:p>
          <a:p>
            <a:pPr marL="457200" indent="-457200">
              <a:spcAft>
                <a:spcPts val="600"/>
              </a:spcAft>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Overview</a:t>
            </a:r>
            <a:endParaRPr lang="en-US" dirty="0"/>
          </a:p>
        </p:txBody>
      </p:sp>
      <p:sp>
        <p:nvSpPr>
          <p:cNvPr id="3" name="Title 2"/>
          <p:cNvSpPr>
            <a:spLocks noGrp="1"/>
          </p:cNvSpPr>
          <p:nvPr>
            <p:ph type="ctrTitle"/>
          </p:nvPr>
        </p:nvSpPr>
        <p:spPr/>
        <p:txBody>
          <a:bodyPr/>
          <a:lstStyle/>
          <a:p>
            <a:r>
              <a:rPr lang="en-US" smtClean="0"/>
              <a:t>Federal Courts v. State Courts</a:t>
            </a:r>
            <a:br>
              <a:rPr lang="en-US" smtClean="0"/>
            </a:br>
            <a:endParaRPr lang="en-US" dirty="0"/>
          </a:p>
        </p:txBody>
      </p:sp>
    </p:spTree>
    <p:extLst>
      <p:ext uri="{BB962C8B-B14F-4D97-AF65-F5344CB8AC3E}">
        <p14:creationId xmlns:p14="http://schemas.microsoft.com/office/powerpoint/2010/main" val="470171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300" y="4343400"/>
            <a:ext cx="4467297" cy="15240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 name="Title 2"/>
          <p:cNvSpPr>
            <a:spLocks noGrp="1"/>
          </p:cNvSpPr>
          <p:nvPr>
            <p:ph type="title"/>
          </p:nvPr>
        </p:nvSpPr>
        <p:spPr>
          <a:xfrm>
            <a:off x="457200" y="457200"/>
            <a:ext cx="8229600" cy="914400"/>
          </a:xfrm>
        </p:spPr>
        <p:txBody>
          <a:bodyPr>
            <a:normAutofit/>
          </a:bodyPr>
          <a:lstStyle/>
          <a:p>
            <a:r>
              <a:rPr lang="en-US" sz="4400" dirty="0" smtClean="0"/>
              <a:t>Federal Courts v. State Courts</a:t>
            </a:r>
            <a:endParaRPr lang="en-US" sz="4400" dirty="0"/>
          </a:p>
        </p:txBody>
      </p:sp>
      <p:sp>
        <p:nvSpPr>
          <p:cNvPr id="6" name="Slide Number Placeholder 5"/>
          <p:cNvSpPr>
            <a:spLocks noGrp="1"/>
          </p:cNvSpPr>
          <p:nvPr>
            <p:ph type="sldNum" sz="quarter" idx="11"/>
          </p:nvPr>
        </p:nvSpPr>
        <p:spPr/>
        <p:txBody>
          <a:bodyPr/>
          <a:lstStyle/>
          <a:p>
            <a:fld id="{633F4747-BD4D-43FF-9F1C-525876FC806D}" type="slidenum">
              <a:rPr lang="en-US" smtClean="0">
                <a:solidFill>
                  <a:srgbClr val="FEFAC9"/>
                </a:solidFill>
              </a:rPr>
              <a:pPr/>
              <a:t>14</a:t>
            </a:fld>
            <a:endParaRPr lang="en-US" dirty="0">
              <a:solidFill>
                <a:srgbClr val="FEFAC9"/>
              </a:solidFill>
            </a:endParaRPr>
          </a:p>
        </p:txBody>
      </p:sp>
      <p:sp>
        <p:nvSpPr>
          <p:cNvPr id="4" name="Content Placeholder 3"/>
          <p:cNvSpPr>
            <a:spLocks noGrp="1"/>
          </p:cNvSpPr>
          <p:nvPr>
            <p:ph idx="1"/>
          </p:nvPr>
        </p:nvSpPr>
        <p:spPr/>
        <p:txBody>
          <a:bodyPr/>
          <a:lstStyle/>
          <a:p>
            <a:pPr marL="0" indent="0">
              <a:buNone/>
            </a:pPr>
            <a:endParaRPr lang="en-US" dirty="0" smtClean="0"/>
          </a:p>
          <a:p>
            <a:pPr marL="0" indent="0">
              <a:buNone/>
            </a:pPr>
            <a:r>
              <a:rPr lang="en-US" sz="3200" dirty="0" smtClean="0"/>
              <a:t>How are federal courts and state courts  similar? </a:t>
            </a:r>
          </a:p>
          <a:p>
            <a:pPr marL="0" indent="0">
              <a:buNone/>
            </a:pPr>
            <a:endParaRPr lang="en-US" sz="3200" dirty="0"/>
          </a:p>
          <a:p>
            <a:pPr marL="0" indent="0">
              <a:buNone/>
            </a:pPr>
            <a:r>
              <a:rPr lang="en-US" sz="3200" dirty="0" smtClean="0"/>
              <a:t>How are federal and state courts different?</a:t>
            </a:r>
          </a:p>
          <a:p>
            <a:pPr marL="0" indent="0">
              <a:buNone/>
            </a:pPr>
            <a:endParaRPr lang="en-US" sz="3200" dirty="0"/>
          </a:p>
        </p:txBody>
      </p:sp>
    </p:spTree>
    <p:extLst>
      <p:ext uri="{BB962C8B-B14F-4D97-AF65-F5344CB8AC3E}">
        <p14:creationId xmlns:p14="http://schemas.microsoft.com/office/powerpoint/2010/main" val="881718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6240" y="3699804"/>
            <a:ext cx="8305800" cy="1143000"/>
          </a:xfrm>
        </p:spPr>
        <p:txBody>
          <a:bodyPr/>
          <a:lstStyle/>
          <a:p>
            <a:r>
              <a:rPr lang="en-US" dirty="0" smtClean="0"/>
              <a:t>Overview</a:t>
            </a:r>
            <a:endParaRPr lang="en-US" dirty="0"/>
          </a:p>
        </p:txBody>
      </p:sp>
      <p:sp>
        <p:nvSpPr>
          <p:cNvPr id="3" name="Title 2"/>
          <p:cNvSpPr>
            <a:spLocks noGrp="1"/>
          </p:cNvSpPr>
          <p:nvPr>
            <p:ph type="ctrTitle"/>
          </p:nvPr>
        </p:nvSpPr>
        <p:spPr>
          <a:xfrm>
            <a:off x="381000" y="1433732"/>
            <a:ext cx="8305800" cy="1981200"/>
          </a:xfrm>
        </p:spPr>
        <p:txBody>
          <a:bodyPr/>
          <a:lstStyle/>
          <a:p>
            <a:r>
              <a:rPr lang="en-US" dirty="0" smtClean="0"/>
              <a:t>Essential Components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altLang="en-US" sz="3200" dirty="0" smtClean="0"/>
              <a:t>The word “</a:t>
            </a:r>
            <a:r>
              <a:rPr lang="en-US" altLang="en-US" sz="3200" i="1" dirty="0" smtClean="0">
                <a:solidFill>
                  <a:srgbClr val="FF0000"/>
                </a:solidFill>
              </a:rPr>
              <a:t>essential</a:t>
            </a:r>
            <a:r>
              <a:rPr lang="en-US" altLang="en-US" sz="3200" dirty="0" smtClean="0"/>
              <a:t>” can be simply defined as:</a:t>
            </a:r>
            <a:endParaRPr lang="en-US" altLang="en-US" sz="3200" dirty="0"/>
          </a:p>
          <a:p>
            <a:pPr marL="274320" lvl="1">
              <a:spcBef>
                <a:spcPts val="600"/>
              </a:spcBef>
              <a:buClr>
                <a:schemeClr val="accent2"/>
              </a:buClr>
            </a:pPr>
            <a:r>
              <a:rPr lang="en-US" altLang="en-US" sz="3200" dirty="0" smtClean="0"/>
              <a:t>Extremely important and necessary</a:t>
            </a:r>
          </a:p>
          <a:p>
            <a:pPr marL="274320" lvl="1">
              <a:spcBef>
                <a:spcPts val="600"/>
              </a:spcBef>
              <a:buClr>
                <a:schemeClr val="accent2"/>
              </a:buClr>
            </a:pPr>
            <a:r>
              <a:rPr lang="en-US" altLang="en-US" sz="3200" dirty="0" smtClean="0"/>
              <a:t>Very basic</a:t>
            </a:r>
          </a:p>
          <a:p>
            <a:pPr marL="0" lvl="1" indent="0">
              <a:spcBef>
                <a:spcPts val="600"/>
              </a:spcBef>
              <a:buClr>
                <a:schemeClr val="accent2"/>
              </a:buClr>
              <a:buNone/>
            </a:pPr>
            <a:endParaRPr lang="en-US" altLang="en-US" sz="3200" dirty="0" smtClean="0"/>
          </a:p>
          <a:p>
            <a:pPr marL="0" indent="0">
              <a:buNone/>
            </a:pPr>
            <a:r>
              <a:rPr lang="en-US" altLang="en-US" sz="3200" dirty="0" smtClean="0"/>
              <a:t>And the word “</a:t>
            </a:r>
            <a:r>
              <a:rPr lang="en-US" altLang="en-US" sz="3200" i="1" dirty="0" smtClean="0">
                <a:solidFill>
                  <a:srgbClr val="FF0000"/>
                </a:solidFill>
              </a:rPr>
              <a:t>component</a:t>
            </a:r>
            <a:r>
              <a:rPr lang="en-US" altLang="en-US" sz="3200" dirty="0" smtClean="0"/>
              <a:t>” can be defined as:</a:t>
            </a:r>
            <a:endParaRPr lang="en-US" altLang="en-US" sz="3200" dirty="0"/>
          </a:p>
          <a:p>
            <a:pPr marL="274320" lvl="1">
              <a:spcBef>
                <a:spcPts val="600"/>
              </a:spcBef>
              <a:buClr>
                <a:schemeClr val="accent2"/>
              </a:buClr>
            </a:pPr>
            <a:r>
              <a:rPr lang="en-US" altLang="en-US" sz="3200" dirty="0" smtClean="0"/>
              <a:t>One of the parts of something;  an important piece of something. </a:t>
            </a:r>
            <a:endParaRPr lang="en-US" dirty="0"/>
          </a:p>
        </p:txBody>
      </p:sp>
      <p:sp>
        <p:nvSpPr>
          <p:cNvPr id="3" name="Title 2"/>
          <p:cNvSpPr>
            <a:spLocks noGrp="1"/>
          </p:cNvSpPr>
          <p:nvPr>
            <p:ph type="title"/>
          </p:nvPr>
        </p:nvSpPr>
        <p:spPr/>
        <p:txBody>
          <a:bodyPr/>
          <a:lstStyle/>
          <a:p>
            <a:r>
              <a:rPr lang="en-US" dirty="0" smtClean="0"/>
              <a:t>What are Essential Components?</a:t>
            </a:r>
            <a:endParaRPr lang="en-US" dirty="0"/>
          </a:p>
        </p:txBody>
      </p:sp>
      <p:sp>
        <p:nvSpPr>
          <p:cNvPr id="4" name="Slide Number Placeholder 3"/>
          <p:cNvSpPr>
            <a:spLocks noGrp="1"/>
          </p:cNvSpPr>
          <p:nvPr>
            <p:ph type="sldNum" sz="quarter" idx="11"/>
          </p:nvPr>
        </p:nvSpPr>
        <p:spPr/>
        <p:txBody>
          <a:bodyPr/>
          <a:lstStyle/>
          <a:p>
            <a:fld id="{633F4747-BD4D-43FF-9F1C-525876FC806D}" type="slidenum">
              <a:rPr lang="en-US" smtClean="0"/>
              <a:pPr/>
              <a:t>16</a:t>
            </a:fld>
            <a:endParaRPr lang="en-US" dirty="0"/>
          </a:p>
        </p:txBody>
      </p:sp>
    </p:spTree>
    <p:extLst>
      <p:ext uri="{BB962C8B-B14F-4D97-AF65-F5344CB8AC3E}">
        <p14:creationId xmlns:p14="http://schemas.microsoft.com/office/powerpoint/2010/main" val="381891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altLang="en-US" sz="3200" dirty="0"/>
              <a:t>They </a:t>
            </a:r>
            <a:r>
              <a:rPr lang="en-US" altLang="en-US" sz="3200" dirty="0" smtClean="0"/>
              <a:t>fulfill the mission of the court and can </a:t>
            </a:r>
            <a:r>
              <a:rPr lang="en-US" altLang="en-US" sz="3200" dirty="0"/>
              <a:t>exist at any stage of case processing</a:t>
            </a:r>
            <a:r>
              <a:rPr lang="en-US" altLang="en-US" sz="3200" dirty="0" smtClean="0"/>
              <a:t>:</a:t>
            </a:r>
          </a:p>
          <a:p>
            <a:pPr marL="0" indent="0">
              <a:buNone/>
            </a:pPr>
            <a:endParaRPr lang="en-US" altLang="en-US" sz="3200" dirty="0"/>
          </a:p>
          <a:p>
            <a:pPr marL="274320" lvl="1">
              <a:spcBef>
                <a:spcPts val="600"/>
              </a:spcBef>
              <a:buClr>
                <a:schemeClr val="accent2"/>
              </a:buClr>
            </a:pPr>
            <a:r>
              <a:rPr lang="en-US" altLang="en-US" sz="3200" dirty="0" smtClean="0"/>
              <a:t>Case </a:t>
            </a:r>
            <a:r>
              <a:rPr lang="en-US" altLang="en-US" sz="3200" dirty="0"/>
              <a:t>preparation</a:t>
            </a:r>
          </a:p>
          <a:p>
            <a:pPr marL="274320" lvl="1">
              <a:spcBef>
                <a:spcPts val="600"/>
              </a:spcBef>
              <a:buClr>
                <a:schemeClr val="accent2"/>
              </a:buClr>
            </a:pPr>
            <a:r>
              <a:rPr lang="en-US" altLang="en-US" sz="3200" dirty="0" smtClean="0"/>
              <a:t>Adjudication</a:t>
            </a:r>
            <a:endParaRPr lang="en-US" altLang="en-US" sz="3200" dirty="0"/>
          </a:p>
          <a:p>
            <a:pPr marL="274320" lvl="1">
              <a:spcBef>
                <a:spcPts val="600"/>
              </a:spcBef>
              <a:buClr>
                <a:schemeClr val="accent2"/>
              </a:buClr>
            </a:pPr>
            <a:r>
              <a:rPr lang="en-US" altLang="en-US" sz="3200" dirty="0" smtClean="0"/>
              <a:t>Enforcement/post </a:t>
            </a:r>
            <a:r>
              <a:rPr lang="en-US" altLang="en-US" sz="3200" dirty="0"/>
              <a:t>adjudication</a:t>
            </a:r>
          </a:p>
          <a:p>
            <a:pPr marL="274320" lvl="1">
              <a:spcBef>
                <a:spcPts val="600"/>
              </a:spcBef>
              <a:buClr>
                <a:schemeClr val="accent2"/>
              </a:buClr>
            </a:pPr>
            <a:r>
              <a:rPr lang="en-US" altLang="en-US" sz="3200" dirty="0" smtClean="0"/>
              <a:t>Court Infrastructure</a:t>
            </a:r>
          </a:p>
          <a:p>
            <a:pPr marL="274320" lvl="1">
              <a:spcBef>
                <a:spcPts val="600"/>
              </a:spcBef>
              <a:buClr>
                <a:schemeClr val="accent2"/>
              </a:buClr>
            </a:pPr>
            <a:r>
              <a:rPr lang="en-US" sz="3200" dirty="0" smtClean="0"/>
              <a:t>Program Management and Evaluation</a:t>
            </a:r>
            <a:endParaRPr lang="en-US" dirty="0"/>
          </a:p>
        </p:txBody>
      </p:sp>
      <p:sp>
        <p:nvSpPr>
          <p:cNvPr id="3" name="Title 2"/>
          <p:cNvSpPr>
            <a:spLocks noGrp="1"/>
          </p:cNvSpPr>
          <p:nvPr>
            <p:ph type="title"/>
          </p:nvPr>
        </p:nvSpPr>
        <p:spPr/>
        <p:txBody>
          <a:bodyPr/>
          <a:lstStyle/>
          <a:p>
            <a:r>
              <a:rPr lang="en-US" dirty="0" smtClean="0"/>
              <a:t>What are Essential Components?</a:t>
            </a:r>
            <a:endParaRPr lang="en-US" dirty="0"/>
          </a:p>
        </p:txBody>
      </p:sp>
      <p:sp>
        <p:nvSpPr>
          <p:cNvPr id="4" name="Slide Number Placeholder 3"/>
          <p:cNvSpPr>
            <a:spLocks noGrp="1"/>
          </p:cNvSpPr>
          <p:nvPr>
            <p:ph type="sldNum" sz="quarter" idx="11"/>
          </p:nvPr>
        </p:nvSpPr>
        <p:spPr/>
        <p:txBody>
          <a:bodyPr/>
          <a:lstStyle/>
          <a:p>
            <a:fld id="{633F4747-BD4D-43FF-9F1C-525876FC806D}" type="slidenum">
              <a:rPr lang="en-US" smtClean="0"/>
              <a:pPr/>
              <a:t>17</a:t>
            </a:fld>
            <a:endParaRPr lang="en-US" dirty="0"/>
          </a:p>
        </p:txBody>
      </p:sp>
    </p:spTree>
    <p:extLst>
      <p:ext uri="{BB962C8B-B14F-4D97-AF65-F5344CB8AC3E}">
        <p14:creationId xmlns:p14="http://schemas.microsoft.com/office/powerpoint/2010/main" val="37120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633F4747-BD4D-43FF-9F1C-525876FC806D}" type="slidenum">
              <a:rPr lang="en-US" smtClean="0"/>
              <a:pPr/>
              <a:t>18</a:t>
            </a:fld>
            <a:endParaRPr lang="en-US" dirty="0"/>
          </a:p>
        </p:txBody>
      </p:sp>
      <p:sp>
        <p:nvSpPr>
          <p:cNvPr id="9" name="Title 8"/>
          <p:cNvSpPr>
            <a:spLocks noGrp="1"/>
          </p:cNvSpPr>
          <p:nvPr>
            <p:ph type="title"/>
          </p:nvPr>
        </p:nvSpPr>
        <p:spPr/>
        <p:txBody>
          <a:bodyPr/>
          <a:lstStyle/>
          <a:p>
            <a:r>
              <a:rPr lang="en-US" dirty="0" smtClean="0"/>
              <a:t>Essential Components</a:t>
            </a:r>
            <a:endParaRPr lang="en-US" dirty="0"/>
          </a:p>
        </p:txBody>
      </p:sp>
      <p:pic>
        <p:nvPicPr>
          <p:cNvPr id="10" name="Picture 102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60566" y="1524000"/>
            <a:ext cx="542286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59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Overview</a:t>
            </a:r>
            <a:endParaRPr lang="en-US" dirty="0"/>
          </a:p>
        </p:txBody>
      </p:sp>
      <p:sp>
        <p:nvSpPr>
          <p:cNvPr id="3" name="Title 2"/>
          <p:cNvSpPr>
            <a:spLocks noGrp="1"/>
          </p:cNvSpPr>
          <p:nvPr>
            <p:ph type="ctrTitle"/>
          </p:nvPr>
        </p:nvSpPr>
        <p:spPr/>
        <p:txBody>
          <a:bodyPr/>
          <a:lstStyle/>
          <a:p>
            <a:r>
              <a:rPr lang="en-US" dirty="0" smtClean="0"/>
              <a:t>A Civil Case…</a:t>
            </a:r>
            <a:br>
              <a:rPr lang="en-US" dirty="0" smtClean="0"/>
            </a:br>
            <a:endParaRPr lang="en-US" dirty="0"/>
          </a:p>
        </p:txBody>
      </p:sp>
    </p:spTree>
    <p:extLst>
      <p:ext uri="{BB962C8B-B14F-4D97-AF65-F5344CB8AC3E}">
        <p14:creationId xmlns:p14="http://schemas.microsoft.com/office/powerpoint/2010/main" val="1672348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10000" r="-10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05800" cy="4953000"/>
          </a:xfrm>
        </p:spPr>
        <p:txBody>
          <a:bodyPr>
            <a:noAutofit/>
          </a:bodyPr>
          <a:lstStyle/>
          <a:p>
            <a:pPr marL="0" indent="0">
              <a:spcBef>
                <a:spcPts val="0"/>
              </a:spcBef>
              <a:buNone/>
            </a:pPr>
            <a:r>
              <a:rPr lang="en-US" sz="3200" dirty="0"/>
              <a:t>Upon completion participants will understand</a:t>
            </a:r>
            <a:r>
              <a:rPr lang="en-US" sz="3200" dirty="0" smtClean="0"/>
              <a:t>:</a:t>
            </a:r>
            <a:endParaRPr lang="en-US" sz="3200" dirty="0"/>
          </a:p>
          <a:p>
            <a:pPr lvl="0"/>
            <a:r>
              <a:rPr lang="en-US" sz="3200" dirty="0"/>
              <a:t>the purpose, role and structure of district and bankruptcy </a:t>
            </a:r>
            <a:r>
              <a:rPr lang="en-US" sz="3200" dirty="0" smtClean="0"/>
              <a:t>courts</a:t>
            </a:r>
            <a:endParaRPr lang="en-US" sz="3200" dirty="0"/>
          </a:p>
          <a:p>
            <a:pPr lvl="0"/>
            <a:r>
              <a:rPr lang="en-US" sz="3200" dirty="0"/>
              <a:t>basic differences between federal and state court </a:t>
            </a:r>
            <a:r>
              <a:rPr lang="en-US" sz="3200" dirty="0" smtClean="0"/>
              <a:t>jurisdiction</a:t>
            </a:r>
            <a:endParaRPr lang="en-US" sz="3200" dirty="0"/>
          </a:p>
          <a:p>
            <a:pPr lvl="0"/>
            <a:r>
              <a:rPr lang="en-US" sz="3200" dirty="0"/>
              <a:t>the essential components involved in case initiation and case adjudication of a civil, criminal, and bankruptcy </a:t>
            </a:r>
            <a:r>
              <a:rPr lang="en-US" sz="3200" dirty="0" smtClean="0"/>
              <a:t>case</a:t>
            </a:r>
            <a:endParaRPr lang="en-US" sz="3200" dirty="0"/>
          </a:p>
        </p:txBody>
      </p:sp>
      <p:sp>
        <p:nvSpPr>
          <p:cNvPr id="3" name="Title 2"/>
          <p:cNvSpPr>
            <a:spLocks noGrp="1"/>
          </p:cNvSpPr>
          <p:nvPr>
            <p:ph type="title"/>
          </p:nvPr>
        </p:nvSpPr>
        <p:spPr/>
        <p:txBody>
          <a:bodyPr/>
          <a:lstStyle/>
          <a:p>
            <a:r>
              <a:rPr lang="en-US" dirty="0" smtClean="0"/>
              <a:t>Learning Objectives</a:t>
            </a:r>
            <a:endParaRPr lang="en-US" dirty="0"/>
          </a:p>
        </p:txBody>
      </p:sp>
      <p:sp>
        <p:nvSpPr>
          <p:cNvPr id="5" name="Slide Number Placeholder 4"/>
          <p:cNvSpPr>
            <a:spLocks noGrp="1"/>
          </p:cNvSpPr>
          <p:nvPr>
            <p:ph type="sldNum" sz="quarter" idx="11"/>
          </p:nvPr>
        </p:nvSpPr>
        <p:spPr/>
        <p:txBody>
          <a:bodyPr/>
          <a:lstStyle/>
          <a:p>
            <a:fld id="{633F4747-BD4D-43FF-9F1C-525876FC806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200" u="sng" dirty="0"/>
              <a:t>Case </a:t>
            </a:r>
            <a:r>
              <a:rPr lang="en-US" sz="3200" u="sng" dirty="0" smtClean="0"/>
              <a:t>Initiation</a:t>
            </a:r>
            <a:endParaRPr lang="en-US" sz="3200" dirty="0"/>
          </a:p>
          <a:p>
            <a:endParaRPr lang="en-US" sz="3200" dirty="0" smtClean="0"/>
          </a:p>
          <a:p>
            <a:r>
              <a:rPr lang="en-US" sz="3200" dirty="0" smtClean="0"/>
              <a:t>How are they filed?</a:t>
            </a:r>
          </a:p>
          <a:p>
            <a:endParaRPr lang="en-US" sz="3200" dirty="0"/>
          </a:p>
          <a:p>
            <a:r>
              <a:rPr lang="en-US" sz="3200" dirty="0" smtClean="0"/>
              <a:t>Is there another way they can be filed?</a:t>
            </a:r>
          </a:p>
          <a:p>
            <a:endParaRPr lang="en-US" sz="3200" dirty="0"/>
          </a:p>
          <a:p>
            <a:r>
              <a:rPr lang="en-US" sz="3200" dirty="0" smtClean="0"/>
              <a:t>Are we offering access to all?</a:t>
            </a:r>
            <a:endParaRPr lang="en-US" sz="3200" dirty="0"/>
          </a:p>
        </p:txBody>
      </p:sp>
      <p:sp>
        <p:nvSpPr>
          <p:cNvPr id="3" name="Title 2"/>
          <p:cNvSpPr>
            <a:spLocks noGrp="1"/>
          </p:cNvSpPr>
          <p:nvPr>
            <p:ph type="title"/>
          </p:nvPr>
        </p:nvSpPr>
        <p:spPr/>
        <p:txBody>
          <a:bodyPr>
            <a:normAutofit/>
          </a:bodyPr>
          <a:lstStyle/>
          <a:p>
            <a:r>
              <a:rPr lang="en-US" sz="4400" dirty="0"/>
              <a:t>A Civil Case…</a:t>
            </a:r>
          </a:p>
        </p:txBody>
      </p:sp>
      <p:sp>
        <p:nvSpPr>
          <p:cNvPr id="4" name="Slide Number Placeholder 3"/>
          <p:cNvSpPr>
            <a:spLocks noGrp="1"/>
          </p:cNvSpPr>
          <p:nvPr>
            <p:ph type="sldNum" sz="quarter" idx="11"/>
          </p:nvPr>
        </p:nvSpPr>
        <p:spPr/>
        <p:txBody>
          <a:bodyPr/>
          <a:lstStyle/>
          <a:p>
            <a:fld id="{633F4747-BD4D-43FF-9F1C-525876FC806D}" type="slidenum">
              <a:rPr lang="en-US" smtClean="0"/>
              <a:pPr/>
              <a:t>20</a:t>
            </a:fld>
            <a:endParaRPr lang="en-US" dirty="0"/>
          </a:p>
        </p:txBody>
      </p:sp>
    </p:spTree>
    <p:extLst>
      <p:ext uri="{BB962C8B-B14F-4D97-AF65-F5344CB8AC3E}">
        <p14:creationId xmlns:p14="http://schemas.microsoft.com/office/powerpoint/2010/main" val="4060394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200" u="sng" dirty="0"/>
              <a:t>Case </a:t>
            </a:r>
            <a:r>
              <a:rPr lang="en-US" sz="3200" u="sng" dirty="0" smtClean="0"/>
              <a:t>Initiation</a:t>
            </a:r>
            <a:endParaRPr lang="en-US" sz="3200" dirty="0"/>
          </a:p>
          <a:p>
            <a:endParaRPr lang="en-US" sz="3200" dirty="0" smtClean="0"/>
          </a:p>
          <a:p>
            <a:r>
              <a:rPr lang="en-US" sz="3200" dirty="0" smtClean="0"/>
              <a:t>Who are the filers of  a civil case?</a:t>
            </a:r>
          </a:p>
          <a:p>
            <a:endParaRPr lang="en-US" sz="3200" dirty="0"/>
          </a:p>
          <a:p>
            <a:r>
              <a:rPr lang="en-US" sz="3200" dirty="0" smtClean="0"/>
              <a:t>Who actually files them?</a:t>
            </a:r>
          </a:p>
          <a:p>
            <a:endParaRPr lang="en-US" sz="3200" dirty="0"/>
          </a:p>
          <a:p>
            <a:r>
              <a:rPr lang="en-US" sz="3200" dirty="0" smtClean="0"/>
              <a:t>What is needed to file a case?</a:t>
            </a:r>
          </a:p>
          <a:p>
            <a:endParaRPr lang="en-US" sz="3200" dirty="0"/>
          </a:p>
          <a:p>
            <a:endParaRPr lang="en-US" sz="3200" dirty="0"/>
          </a:p>
        </p:txBody>
      </p:sp>
      <p:sp>
        <p:nvSpPr>
          <p:cNvPr id="3" name="Title 2"/>
          <p:cNvSpPr>
            <a:spLocks noGrp="1"/>
          </p:cNvSpPr>
          <p:nvPr>
            <p:ph type="title"/>
          </p:nvPr>
        </p:nvSpPr>
        <p:spPr/>
        <p:txBody>
          <a:bodyPr>
            <a:normAutofit/>
          </a:bodyPr>
          <a:lstStyle/>
          <a:p>
            <a:r>
              <a:rPr lang="en-US" sz="4400" dirty="0"/>
              <a:t>A Civil Case…</a:t>
            </a:r>
          </a:p>
        </p:txBody>
      </p:sp>
      <p:sp>
        <p:nvSpPr>
          <p:cNvPr id="4" name="Slide Number Placeholder 3"/>
          <p:cNvSpPr>
            <a:spLocks noGrp="1"/>
          </p:cNvSpPr>
          <p:nvPr>
            <p:ph type="sldNum" sz="quarter" idx="11"/>
          </p:nvPr>
        </p:nvSpPr>
        <p:spPr/>
        <p:txBody>
          <a:bodyPr/>
          <a:lstStyle/>
          <a:p>
            <a:fld id="{633F4747-BD4D-43FF-9F1C-525876FC806D}" type="slidenum">
              <a:rPr lang="en-US" smtClean="0"/>
              <a:pPr/>
              <a:t>21</a:t>
            </a:fld>
            <a:endParaRPr lang="en-US" dirty="0"/>
          </a:p>
        </p:txBody>
      </p:sp>
    </p:spTree>
    <p:extLst>
      <p:ext uri="{BB962C8B-B14F-4D97-AF65-F5344CB8AC3E}">
        <p14:creationId xmlns:p14="http://schemas.microsoft.com/office/powerpoint/2010/main" val="908776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200" u="sng" dirty="0"/>
              <a:t>Case </a:t>
            </a:r>
            <a:r>
              <a:rPr lang="en-US" sz="3200" u="sng" dirty="0" smtClean="0"/>
              <a:t>Adjudication</a:t>
            </a:r>
            <a:endParaRPr lang="en-US" sz="3200" dirty="0"/>
          </a:p>
          <a:p>
            <a:r>
              <a:rPr lang="en-US" sz="3200" dirty="0" smtClean="0"/>
              <a:t>Screening</a:t>
            </a:r>
          </a:p>
          <a:p>
            <a:endParaRPr lang="en-US" sz="3200" dirty="0" smtClean="0"/>
          </a:p>
          <a:p>
            <a:r>
              <a:rPr lang="en-US" sz="3200" dirty="0" smtClean="0"/>
              <a:t>Service of Process </a:t>
            </a:r>
          </a:p>
          <a:p>
            <a:endParaRPr lang="en-US" sz="3200" dirty="0" smtClean="0"/>
          </a:p>
          <a:p>
            <a:r>
              <a:rPr lang="en-US" sz="3200" dirty="0" smtClean="0"/>
              <a:t>Responsive Pleading</a:t>
            </a:r>
          </a:p>
          <a:p>
            <a:endParaRPr lang="en-US" sz="3200" dirty="0" smtClean="0"/>
          </a:p>
          <a:p>
            <a:r>
              <a:rPr lang="en-US" sz="3200" dirty="0"/>
              <a:t>Motion Practice</a:t>
            </a:r>
          </a:p>
          <a:p>
            <a:endParaRPr lang="en-US" sz="3200" dirty="0"/>
          </a:p>
          <a:p>
            <a:endParaRPr lang="en-US" sz="3200" dirty="0" smtClean="0"/>
          </a:p>
          <a:p>
            <a:endParaRPr lang="en-US" sz="3200" dirty="0"/>
          </a:p>
          <a:p>
            <a:pPr marL="0" indent="0">
              <a:buNone/>
            </a:pPr>
            <a:endParaRPr lang="en-US" sz="3200" dirty="0"/>
          </a:p>
          <a:p>
            <a:pPr marL="0" indent="0">
              <a:buNone/>
            </a:pPr>
            <a:endParaRPr lang="en-US" sz="3200" dirty="0" smtClean="0"/>
          </a:p>
        </p:txBody>
      </p:sp>
      <p:sp>
        <p:nvSpPr>
          <p:cNvPr id="3" name="Title 2"/>
          <p:cNvSpPr>
            <a:spLocks noGrp="1"/>
          </p:cNvSpPr>
          <p:nvPr>
            <p:ph type="title"/>
          </p:nvPr>
        </p:nvSpPr>
        <p:spPr/>
        <p:txBody>
          <a:bodyPr>
            <a:normAutofit/>
          </a:bodyPr>
          <a:lstStyle/>
          <a:p>
            <a:r>
              <a:rPr lang="en-US" sz="4400" dirty="0"/>
              <a:t>A Civil Case…</a:t>
            </a:r>
          </a:p>
        </p:txBody>
      </p:sp>
      <p:sp>
        <p:nvSpPr>
          <p:cNvPr id="4" name="Slide Number Placeholder 3"/>
          <p:cNvSpPr>
            <a:spLocks noGrp="1"/>
          </p:cNvSpPr>
          <p:nvPr>
            <p:ph type="sldNum" sz="quarter" idx="11"/>
          </p:nvPr>
        </p:nvSpPr>
        <p:spPr/>
        <p:txBody>
          <a:bodyPr/>
          <a:lstStyle/>
          <a:p>
            <a:fld id="{633F4747-BD4D-43FF-9F1C-525876FC806D}" type="slidenum">
              <a:rPr lang="en-US" smtClean="0"/>
              <a:pPr/>
              <a:t>22</a:t>
            </a:fld>
            <a:endParaRPr lang="en-US" dirty="0"/>
          </a:p>
        </p:txBody>
      </p:sp>
    </p:spTree>
    <p:extLst>
      <p:ext uri="{BB962C8B-B14F-4D97-AF65-F5344CB8AC3E}">
        <p14:creationId xmlns:p14="http://schemas.microsoft.com/office/powerpoint/2010/main" val="2043969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a:bodyPr>
          <a:lstStyle/>
          <a:p>
            <a:pPr marL="0" indent="0" algn="ctr">
              <a:buNone/>
            </a:pPr>
            <a:r>
              <a:rPr lang="en-US" sz="3200" u="sng" dirty="0" smtClean="0"/>
              <a:t>Case Adjudication</a:t>
            </a:r>
          </a:p>
          <a:p>
            <a:pPr marL="0" indent="0" algn="ctr">
              <a:buNone/>
            </a:pPr>
            <a:endParaRPr lang="en-US" sz="3200" dirty="0" smtClean="0"/>
          </a:p>
          <a:p>
            <a:r>
              <a:rPr lang="en-US" sz="3200" dirty="0" smtClean="0"/>
              <a:t>Pretrial Proceedings</a:t>
            </a:r>
          </a:p>
          <a:p>
            <a:endParaRPr lang="en-US" sz="3200" dirty="0" smtClean="0"/>
          </a:p>
          <a:p>
            <a:r>
              <a:rPr lang="en-US" sz="3200" dirty="0" smtClean="0"/>
              <a:t>Alternate Dispute Resolution</a:t>
            </a:r>
          </a:p>
          <a:p>
            <a:endParaRPr lang="en-US" sz="3200" dirty="0" smtClean="0"/>
          </a:p>
          <a:p>
            <a:r>
              <a:rPr lang="en-US" sz="3200" dirty="0" smtClean="0"/>
              <a:t>Trial</a:t>
            </a:r>
          </a:p>
          <a:p>
            <a:endParaRPr lang="en-US" dirty="0"/>
          </a:p>
          <a:p>
            <a:endParaRPr lang="en-US" dirty="0" smtClean="0"/>
          </a:p>
          <a:p>
            <a:endParaRPr lang="en-US" dirty="0"/>
          </a:p>
        </p:txBody>
      </p:sp>
      <p:sp>
        <p:nvSpPr>
          <p:cNvPr id="3" name="Title 2"/>
          <p:cNvSpPr>
            <a:spLocks noGrp="1"/>
          </p:cNvSpPr>
          <p:nvPr>
            <p:ph type="title"/>
          </p:nvPr>
        </p:nvSpPr>
        <p:spPr/>
        <p:txBody>
          <a:bodyPr>
            <a:normAutofit/>
          </a:bodyPr>
          <a:lstStyle/>
          <a:p>
            <a:r>
              <a:rPr lang="en-US" sz="4400" dirty="0"/>
              <a:t>A Civil Case…</a:t>
            </a:r>
          </a:p>
        </p:txBody>
      </p:sp>
      <p:sp>
        <p:nvSpPr>
          <p:cNvPr id="4" name="Slide Number Placeholder 3"/>
          <p:cNvSpPr>
            <a:spLocks noGrp="1"/>
          </p:cNvSpPr>
          <p:nvPr>
            <p:ph type="sldNum" sz="quarter" idx="11"/>
          </p:nvPr>
        </p:nvSpPr>
        <p:spPr/>
        <p:txBody>
          <a:bodyPr/>
          <a:lstStyle/>
          <a:p>
            <a:fld id="{633F4747-BD4D-43FF-9F1C-525876FC806D}" type="slidenum">
              <a:rPr lang="en-US" smtClean="0"/>
              <a:pPr/>
              <a:t>23</a:t>
            </a:fld>
            <a:endParaRPr lang="en-US" dirty="0"/>
          </a:p>
        </p:txBody>
      </p:sp>
    </p:spTree>
    <p:extLst>
      <p:ext uri="{BB962C8B-B14F-4D97-AF65-F5344CB8AC3E}">
        <p14:creationId xmlns:p14="http://schemas.microsoft.com/office/powerpoint/2010/main" val="3505170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A Civil Case…</a:t>
            </a:r>
          </a:p>
        </p:txBody>
      </p:sp>
      <p:sp>
        <p:nvSpPr>
          <p:cNvPr id="4" name="Slide Number Placeholder 3"/>
          <p:cNvSpPr>
            <a:spLocks noGrp="1"/>
          </p:cNvSpPr>
          <p:nvPr>
            <p:ph type="sldNum" sz="quarter" idx="11"/>
          </p:nvPr>
        </p:nvSpPr>
        <p:spPr/>
        <p:txBody>
          <a:bodyPr/>
          <a:lstStyle/>
          <a:p>
            <a:fld id="{633F4747-BD4D-43FF-9F1C-525876FC806D}" type="slidenum">
              <a:rPr lang="en-US" smtClean="0"/>
              <a:pPr/>
              <a:t>24</a:t>
            </a:fld>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0763" y="1524000"/>
            <a:ext cx="690247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035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Autofit/>
          </a:bodyPr>
          <a:lstStyle/>
          <a:p>
            <a:pPr marL="0" indent="0" algn="ctr">
              <a:buNone/>
            </a:pPr>
            <a:r>
              <a:rPr lang="en-US" sz="3200" u="sng" dirty="0" smtClean="0"/>
              <a:t>Post-Trial Proceedings</a:t>
            </a:r>
          </a:p>
          <a:p>
            <a:pPr marL="0" indent="0" algn="ctr">
              <a:buNone/>
            </a:pPr>
            <a:endParaRPr lang="en-US" sz="3200" u="sng" dirty="0" smtClean="0"/>
          </a:p>
          <a:p>
            <a:r>
              <a:rPr lang="en-US" sz="3200" dirty="0" smtClean="0"/>
              <a:t>Entry of a Judgment – F.R.C.P. 58</a:t>
            </a:r>
          </a:p>
          <a:p>
            <a:endParaRPr lang="en-US" sz="3200" dirty="0" smtClean="0"/>
          </a:p>
          <a:p>
            <a:r>
              <a:rPr lang="en-US" sz="3200" dirty="0" smtClean="0"/>
              <a:t>Notice of Appeal – Fed. R. Appellate Proc.</a:t>
            </a:r>
          </a:p>
          <a:p>
            <a:endParaRPr lang="en-US" sz="3200" dirty="0"/>
          </a:p>
          <a:p>
            <a:r>
              <a:rPr lang="en-US" sz="3200" dirty="0" smtClean="0"/>
              <a:t>Execution of a Judgment  – F.R.C.P 69</a:t>
            </a:r>
          </a:p>
          <a:p>
            <a:endParaRPr lang="en-US" sz="3200" dirty="0" smtClean="0"/>
          </a:p>
          <a:p>
            <a:r>
              <a:rPr lang="en-US" sz="3200" dirty="0" smtClean="0"/>
              <a:t>Enforcement of a Judgment - F.R.C.P. 70</a:t>
            </a:r>
            <a:endParaRPr lang="en-US" sz="3200" dirty="0"/>
          </a:p>
        </p:txBody>
      </p:sp>
      <p:sp>
        <p:nvSpPr>
          <p:cNvPr id="3" name="Title 2"/>
          <p:cNvSpPr>
            <a:spLocks noGrp="1"/>
          </p:cNvSpPr>
          <p:nvPr>
            <p:ph type="title"/>
          </p:nvPr>
        </p:nvSpPr>
        <p:spPr/>
        <p:txBody>
          <a:bodyPr/>
          <a:lstStyle/>
          <a:p>
            <a:r>
              <a:rPr lang="en-US" sz="4400" dirty="0"/>
              <a:t>A Civil Case…</a:t>
            </a:r>
            <a:endParaRPr lang="en-US" dirty="0"/>
          </a:p>
        </p:txBody>
      </p:sp>
      <p:sp>
        <p:nvSpPr>
          <p:cNvPr id="4" name="Slide Number Placeholder 3"/>
          <p:cNvSpPr>
            <a:spLocks noGrp="1"/>
          </p:cNvSpPr>
          <p:nvPr>
            <p:ph type="sldNum" sz="quarter" idx="11"/>
          </p:nvPr>
        </p:nvSpPr>
        <p:spPr/>
        <p:txBody>
          <a:bodyPr/>
          <a:lstStyle/>
          <a:p>
            <a:fld id="{633F4747-BD4D-43FF-9F1C-525876FC806D}" type="slidenum">
              <a:rPr lang="en-US" smtClean="0"/>
              <a:pPr/>
              <a:t>25</a:t>
            </a:fld>
            <a:endParaRPr lang="en-US" dirty="0"/>
          </a:p>
        </p:txBody>
      </p:sp>
    </p:spTree>
    <p:extLst>
      <p:ext uri="{BB962C8B-B14F-4D97-AF65-F5344CB8AC3E}">
        <p14:creationId xmlns:p14="http://schemas.microsoft.com/office/powerpoint/2010/main" val="53729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Overview</a:t>
            </a:r>
            <a:endParaRPr lang="en-US" dirty="0"/>
          </a:p>
        </p:txBody>
      </p:sp>
      <p:sp>
        <p:nvSpPr>
          <p:cNvPr id="3" name="Title 2"/>
          <p:cNvSpPr>
            <a:spLocks noGrp="1"/>
          </p:cNvSpPr>
          <p:nvPr>
            <p:ph type="ctrTitle"/>
          </p:nvPr>
        </p:nvSpPr>
        <p:spPr/>
        <p:txBody>
          <a:bodyPr/>
          <a:lstStyle/>
          <a:p>
            <a:r>
              <a:rPr lang="en-US" dirty="0" smtClean="0"/>
              <a:t>A Bankruptcy Case…</a:t>
            </a:r>
            <a:br>
              <a:rPr lang="en-US" dirty="0" smtClean="0"/>
            </a:br>
            <a:endParaRPr lang="en-US" dirty="0"/>
          </a:p>
        </p:txBody>
      </p:sp>
    </p:spTree>
    <p:extLst>
      <p:ext uri="{BB962C8B-B14F-4D97-AF65-F5344CB8AC3E}">
        <p14:creationId xmlns:p14="http://schemas.microsoft.com/office/powerpoint/2010/main" val="361070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534400" cy="4191000"/>
          </a:xfrm>
        </p:spPr>
        <p:txBody>
          <a:bodyPr>
            <a:normAutofit/>
          </a:bodyPr>
          <a:lstStyle/>
          <a:p>
            <a:pPr>
              <a:buNone/>
            </a:pPr>
            <a:endParaRPr lang="en-US" sz="2800" dirty="0" smtClean="0"/>
          </a:p>
          <a:p>
            <a:pPr>
              <a:buNone/>
            </a:pPr>
            <a:r>
              <a:rPr lang="en-US" sz="3200" dirty="0" smtClean="0"/>
              <a:t>How does what we do affect a person’s ability to access the court?</a:t>
            </a:r>
          </a:p>
        </p:txBody>
      </p:sp>
      <p:sp>
        <p:nvSpPr>
          <p:cNvPr id="7" name="Title 2"/>
          <p:cNvSpPr txBox="1">
            <a:spLocks/>
          </p:cNvSpPr>
          <p:nvPr/>
        </p:nvSpPr>
        <p:spPr>
          <a:xfrm>
            <a:off x="472440" y="1371600"/>
            <a:ext cx="8229600" cy="533400"/>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Case Initiation Services</a:t>
            </a: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27</a:t>
            </a:fld>
            <a:endParaRPr lang="en-US" dirty="0"/>
          </a:p>
        </p:txBody>
      </p:sp>
      <p:sp>
        <p:nvSpPr>
          <p:cNvPr id="9" name="Title 8"/>
          <p:cNvSpPr>
            <a:spLocks noGrp="1"/>
          </p:cNvSpPr>
          <p:nvPr>
            <p:ph type="title"/>
          </p:nvPr>
        </p:nvSpPr>
        <p:spPr/>
        <p:txBody>
          <a:bodyPr>
            <a:normAutofit fontScale="90000"/>
          </a:bodyPr>
          <a:lstStyle/>
          <a:p>
            <a:r>
              <a:rPr lang="en-US" dirty="0" smtClean="0"/>
              <a:t>A Bankruptcy Case – Voluntary Chapter 7, 11, 13</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2372" y="3429000"/>
            <a:ext cx="4538628" cy="25908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1103914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472440" y="1371600"/>
            <a:ext cx="8229600" cy="533400"/>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Case Initiation Services</a:t>
            </a: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28</a:t>
            </a:fld>
            <a:endParaRPr lang="en-US" dirty="0"/>
          </a:p>
        </p:txBody>
      </p:sp>
      <p:sp>
        <p:nvSpPr>
          <p:cNvPr id="9" name="Title 8"/>
          <p:cNvSpPr>
            <a:spLocks noGrp="1"/>
          </p:cNvSpPr>
          <p:nvPr>
            <p:ph type="title"/>
          </p:nvPr>
        </p:nvSpPr>
        <p:spPr/>
        <p:txBody>
          <a:bodyPr>
            <a:normAutofit fontScale="90000"/>
          </a:bodyPr>
          <a:lstStyle/>
          <a:p>
            <a:r>
              <a:rPr lang="en-US" dirty="0" smtClean="0"/>
              <a:t>A Bankruptcy Case – Voluntary Chapter 7, 11, 13</a:t>
            </a:r>
            <a:endParaRPr lang="en-US" dirty="0"/>
          </a:p>
        </p:txBody>
      </p:sp>
      <p:sp>
        <p:nvSpPr>
          <p:cNvPr id="2" name="Content Placeholder 1"/>
          <p:cNvSpPr>
            <a:spLocks noGrp="1"/>
          </p:cNvSpPr>
          <p:nvPr>
            <p:ph idx="1"/>
          </p:nvPr>
        </p:nvSpPr>
        <p:spPr>
          <a:xfrm>
            <a:off x="381000" y="2590800"/>
            <a:ext cx="8534400" cy="1600200"/>
          </a:xfrm>
        </p:spPr>
        <p:txBody>
          <a:bodyPr>
            <a:normAutofit/>
          </a:bodyPr>
          <a:lstStyle/>
          <a:p>
            <a:pPr marL="0" indent="0">
              <a:buNone/>
            </a:pPr>
            <a:r>
              <a:rPr lang="en-US" sz="3200" dirty="0" smtClean="0"/>
              <a:t>How does what we do affect case participants in the case?</a:t>
            </a:r>
            <a:endParaRPr lang="en-US" sz="3200" dirty="0"/>
          </a:p>
          <a:p>
            <a:pPr>
              <a:buNone/>
            </a:pPr>
            <a:endParaRPr lang="en-US" sz="28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753104"/>
            <a:ext cx="4394801" cy="247573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2361372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472440" y="1371600"/>
            <a:ext cx="8229600" cy="533400"/>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Case Initiation Services</a:t>
            </a: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29</a:t>
            </a:fld>
            <a:endParaRPr lang="en-US" dirty="0"/>
          </a:p>
        </p:txBody>
      </p:sp>
      <p:sp>
        <p:nvSpPr>
          <p:cNvPr id="9" name="Title 8"/>
          <p:cNvSpPr>
            <a:spLocks noGrp="1"/>
          </p:cNvSpPr>
          <p:nvPr>
            <p:ph type="title"/>
          </p:nvPr>
        </p:nvSpPr>
        <p:spPr/>
        <p:txBody>
          <a:bodyPr>
            <a:normAutofit fontScale="90000"/>
          </a:bodyPr>
          <a:lstStyle/>
          <a:p>
            <a:r>
              <a:rPr lang="en-US" dirty="0" smtClean="0"/>
              <a:t>A Bankruptcy Case – Voluntary Chapter 7, 11, 13</a:t>
            </a:r>
            <a:endParaRPr lang="en-US" dirty="0"/>
          </a:p>
        </p:txBody>
      </p:sp>
      <p:sp>
        <p:nvSpPr>
          <p:cNvPr id="2" name="Content Placeholder 1"/>
          <p:cNvSpPr>
            <a:spLocks noGrp="1"/>
          </p:cNvSpPr>
          <p:nvPr>
            <p:ph idx="1"/>
          </p:nvPr>
        </p:nvSpPr>
        <p:spPr>
          <a:xfrm>
            <a:off x="381000" y="2286000"/>
            <a:ext cx="8534400" cy="4191000"/>
          </a:xfrm>
        </p:spPr>
        <p:txBody>
          <a:bodyPr>
            <a:normAutofit/>
          </a:bodyPr>
          <a:lstStyle/>
          <a:p>
            <a:pPr marL="0" indent="0">
              <a:buNone/>
            </a:pPr>
            <a:r>
              <a:rPr lang="en-US" sz="3200" dirty="0" smtClean="0"/>
              <a:t>What purpose do the forms and filing requirements serve?</a:t>
            </a:r>
          </a:p>
          <a:p>
            <a:pPr marL="0" indent="0">
              <a:buNone/>
            </a:pPr>
            <a:endParaRPr lang="en-US" sz="3200" dirty="0"/>
          </a:p>
          <a:p>
            <a:pPr marL="0" indent="0">
              <a:buNone/>
            </a:pPr>
            <a:r>
              <a:rPr lang="en-US" sz="3200" dirty="0" smtClean="0"/>
              <a:t>How do they facilitate or inhibit access to justice?</a:t>
            </a:r>
          </a:p>
          <a:p>
            <a:pPr marL="0" indent="0">
              <a:buNone/>
            </a:pPr>
            <a:endParaRPr lang="en-US" sz="35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7607" y="4648200"/>
            <a:ext cx="2840592" cy="1600200"/>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2597115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10000" r="-10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05800" cy="4953000"/>
          </a:xfrm>
        </p:spPr>
        <p:txBody>
          <a:bodyPr>
            <a:noAutofit/>
          </a:bodyPr>
          <a:lstStyle/>
          <a:p>
            <a:pPr marL="0" indent="0">
              <a:spcBef>
                <a:spcPts val="0"/>
              </a:spcBef>
              <a:buNone/>
            </a:pPr>
            <a:r>
              <a:rPr lang="en-US" sz="3200" dirty="0"/>
              <a:t>Upon completion participants will understand</a:t>
            </a:r>
            <a:r>
              <a:rPr lang="en-US" sz="3200" dirty="0" smtClean="0"/>
              <a:t>:</a:t>
            </a:r>
          </a:p>
          <a:p>
            <a:pPr lvl="0"/>
            <a:r>
              <a:rPr lang="en-US" sz="3200" dirty="0"/>
              <a:t>the traditional and evolving role of judges regarding support services and </a:t>
            </a:r>
            <a:r>
              <a:rPr lang="en-US" sz="3200" dirty="0" smtClean="0"/>
              <a:t>programs</a:t>
            </a:r>
            <a:endParaRPr lang="en-US" sz="3200" dirty="0"/>
          </a:p>
          <a:p>
            <a:pPr lvl="0"/>
            <a:r>
              <a:rPr lang="en-US" sz="3200" dirty="0"/>
              <a:t>the expanding role of the court from resolving disputes to problem solving by collaborating with other public agencies and the </a:t>
            </a:r>
            <a:r>
              <a:rPr lang="en-US" sz="3200" dirty="0" smtClean="0"/>
              <a:t>community to better serve litigants and provide justice</a:t>
            </a:r>
          </a:p>
          <a:p>
            <a:endParaRPr lang="en-US" sz="3200" dirty="0" smtClean="0"/>
          </a:p>
          <a:p>
            <a:pPr marL="0" indent="0">
              <a:spcBef>
                <a:spcPts val="0"/>
              </a:spcBef>
              <a:buNone/>
            </a:pPr>
            <a:endParaRPr lang="en-US" sz="3200" dirty="0"/>
          </a:p>
        </p:txBody>
      </p:sp>
      <p:sp>
        <p:nvSpPr>
          <p:cNvPr id="3" name="Title 2"/>
          <p:cNvSpPr>
            <a:spLocks noGrp="1"/>
          </p:cNvSpPr>
          <p:nvPr>
            <p:ph type="title"/>
          </p:nvPr>
        </p:nvSpPr>
        <p:spPr/>
        <p:txBody>
          <a:bodyPr/>
          <a:lstStyle/>
          <a:p>
            <a:r>
              <a:rPr lang="en-US" dirty="0" smtClean="0"/>
              <a:t>Learning Objectives</a:t>
            </a:r>
            <a:endParaRPr lang="en-US" dirty="0"/>
          </a:p>
        </p:txBody>
      </p:sp>
      <p:sp>
        <p:nvSpPr>
          <p:cNvPr id="5" name="Slide Number Placeholder 4"/>
          <p:cNvSpPr>
            <a:spLocks noGrp="1"/>
          </p:cNvSpPr>
          <p:nvPr>
            <p:ph type="sldNum" sz="quarter" idx="11"/>
          </p:nvPr>
        </p:nvSpPr>
        <p:spPr/>
        <p:txBody>
          <a:bodyPr/>
          <a:lstStyle/>
          <a:p>
            <a:fld id="{633F4747-BD4D-43FF-9F1C-525876FC806D}" type="slidenum">
              <a:rPr lang="en-US" smtClean="0"/>
              <a:pPr/>
              <a:t>3</a:t>
            </a:fld>
            <a:endParaRPr lang="en-US" dirty="0"/>
          </a:p>
        </p:txBody>
      </p:sp>
    </p:spTree>
    <p:extLst>
      <p:ext uri="{BB962C8B-B14F-4D97-AF65-F5344CB8AC3E}">
        <p14:creationId xmlns:p14="http://schemas.microsoft.com/office/powerpoint/2010/main" val="57500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90800"/>
            <a:ext cx="8534400" cy="914400"/>
          </a:xfrm>
        </p:spPr>
        <p:txBody>
          <a:bodyPr>
            <a:noAutofit/>
          </a:bodyPr>
          <a:lstStyle/>
          <a:p>
            <a:pPr marL="0" indent="0">
              <a:buNone/>
            </a:pPr>
            <a:r>
              <a:rPr lang="en-US" sz="3200" dirty="0" smtClean="0"/>
              <a:t>What role do you, the judge and trustee play in adjudicating a chapter 7, 11, or 13 case?</a:t>
            </a:r>
          </a:p>
        </p:txBody>
      </p:sp>
      <p:sp>
        <p:nvSpPr>
          <p:cNvPr id="7" name="Title 2"/>
          <p:cNvSpPr txBox="1">
            <a:spLocks/>
          </p:cNvSpPr>
          <p:nvPr/>
        </p:nvSpPr>
        <p:spPr>
          <a:xfrm>
            <a:off x="472440" y="1371600"/>
            <a:ext cx="8229600" cy="533400"/>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Case Adjudication Services</a:t>
            </a: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30</a:t>
            </a:fld>
            <a:endParaRPr lang="en-US" dirty="0"/>
          </a:p>
        </p:txBody>
      </p:sp>
      <p:sp>
        <p:nvSpPr>
          <p:cNvPr id="9" name="Title 8"/>
          <p:cNvSpPr>
            <a:spLocks noGrp="1"/>
          </p:cNvSpPr>
          <p:nvPr>
            <p:ph type="title"/>
          </p:nvPr>
        </p:nvSpPr>
        <p:spPr/>
        <p:txBody>
          <a:bodyPr>
            <a:normAutofit fontScale="90000"/>
          </a:bodyPr>
          <a:lstStyle/>
          <a:p>
            <a:r>
              <a:rPr lang="en-US" dirty="0" smtClean="0"/>
              <a:t>A Bankruptcy Case – Voluntary Chapter 7, 11, 13</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1505" y="3830595"/>
            <a:ext cx="4156695" cy="2341605"/>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1722101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472440" y="1371600"/>
            <a:ext cx="8229600" cy="533400"/>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Adversarial Process</a:t>
            </a: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31</a:t>
            </a:fld>
            <a:endParaRPr lang="en-US" dirty="0"/>
          </a:p>
        </p:txBody>
      </p:sp>
      <p:sp>
        <p:nvSpPr>
          <p:cNvPr id="9" name="Title 8"/>
          <p:cNvSpPr>
            <a:spLocks noGrp="1"/>
          </p:cNvSpPr>
          <p:nvPr>
            <p:ph type="title"/>
          </p:nvPr>
        </p:nvSpPr>
        <p:spPr/>
        <p:txBody>
          <a:bodyPr>
            <a:normAutofit fontScale="90000"/>
          </a:bodyPr>
          <a:lstStyle/>
          <a:p>
            <a:r>
              <a:rPr lang="en-US" sz="4400" dirty="0" smtClean="0"/>
              <a:t>Overall Nature of Bankruptcy Cases</a:t>
            </a:r>
            <a:endParaRPr lang="en-US" sz="4400" dirty="0"/>
          </a:p>
        </p:txBody>
      </p:sp>
      <p:sp>
        <p:nvSpPr>
          <p:cNvPr id="2" name="Content Placeholder 1"/>
          <p:cNvSpPr>
            <a:spLocks noGrp="1"/>
          </p:cNvSpPr>
          <p:nvPr>
            <p:ph idx="1"/>
          </p:nvPr>
        </p:nvSpPr>
        <p:spPr>
          <a:xfrm>
            <a:off x="381000" y="2057400"/>
            <a:ext cx="8534400" cy="4191000"/>
          </a:xfrm>
        </p:spPr>
        <p:txBody>
          <a:bodyPr>
            <a:normAutofit/>
          </a:bodyPr>
          <a:lstStyle/>
          <a:p>
            <a:pPr marL="0" indent="0">
              <a:buNone/>
            </a:pPr>
            <a:r>
              <a:rPr lang="en-US" sz="2800" dirty="0"/>
              <a:t>Judge, Trustee, debtor and creditors interact to effectively resolve disputes and deliver a fair outcome for all parties</a:t>
            </a:r>
            <a:r>
              <a:rPr lang="en-US" sz="2800" dirty="0" smtClean="0"/>
              <a:t>.</a:t>
            </a:r>
          </a:p>
          <a:p>
            <a:pPr marL="0" indent="0">
              <a:buNone/>
            </a:pPr>
            <a:endParaRPr lang="en-US" sz="2800" dirty="0"/>
          </a:p>
          <a:p>
            <a:pPr marL="0" indent="0">
              <a:buNone/>
            </a:pPr>
            <a:endParaRPr lang="en-US" sz="28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0745" y="4038600"/>
            <a:ext cx="3787455" cy="2133600"/>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3935106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Overview</a:t>
            </a:r>
            <a:endParaRPr lang="en-US" dirty="0"/>
          </a:p>
        </p:txBody>
      </p:sp>
      <p:sp>
        <p:nvSpPr>
          <p:cNvPr id="3" name="Title 2"/>
          <p:cNvSpPr>
            <a:spLocks noGrp="1"/>
          </p:cNvSpPr>
          <p:nvPr>
            <p:ph type="ctrTitle"/>
          </p:nvPr>
        </p:nvSpPr>
        <p:spPr/>
        <p:txBody>
          <a:bodyPr/>
          <a:lstStyle/>
          <a:p>
            <a:r>
              <a:rPr lang="en-US" dirty="0" smtClean="0"/>
              <a:t>A Criminal Case…</a:t>
            </a:r>
            <a:br>
              <a:rPr lang="en-US" dirty="0" smtClean="0"/>
            </a:br>
            <a:endParaRPr lang="en-US" dirty="0"/>
          </a:p>
        </p:txBody>
      </p:sp>
    </p:spTree>
    <p:extLst>
      <p:ext uri="{BB962C8B-B14F-4D97-AF65-F5344CB8AC3E}">
        <p14:creationId xmlns:p14="http://schemas.microsoft.com/office/powerpoint/2010/main" val="3396589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200" u="sng" dirty="0" smtClean="0"/>
              <a:t>Case Initiation</a:t>
            </a:r>
          </a:p>
          <a:p>
            <a:pPr marL="0" indent="0" algn="ctr">
              <a:buNone/>
            </a:pPr>
            <a:endParaRPr lang="en-US" sz="3200" dirty="0" smtClean="0"/>
          </a:p>
          <a:p>
            <a:r>
              <a:rPr lang="en-US" sz="3200" dirty="0" smtClean="0"/>
              <a:t>Who</a:t>
            </a:r>
            <a:r>
              <a:rPr lang="en-US" sz="3200" dirty="0"/>
              <a:t>?</a:t>
            </a:r>
          </a:p>
          <a:p>
            <a:r>
              <a:rPr lang="en-US" sz="3200" dirty="0"/>
              <a:t>How?</a:t>
            </a:r>
          </a:p>
          <a:p>
            <a:r>
              <a:rPr lang="en-US" sz="3200" dirty="0"/>
              <a:t>What happens next</a:t>
            </a:r>
            <a:r>
              <a:rPr lang="en-US" sz="3200" dirty="0" smtClean="0"/>
              <a:t>?</a:t>
            </a:r>
          </a:p>
          <a:p>
            <a:r>
              <a:rPr lang="en-US" sz="3200" dirty="0" smtClean="0"/>
              <a:t>What is your role in the process to this point?</a:t>
            </a:r>
          </a:p>
          <a:p>
            <a:endParaRPr lang="en-US" sz="3200" dirty="0"/>
          </a:p>
          <a:p>
            <a:pPr marL="0" indent="0">
              <a:buNone/>
            </a:pPr>
            <a:endParaRPr lang="en-US" sz="3200" dirty="0" smtClean="0"/>
          </a:p>
          <a:p>
            <a:endParaRPr lang="en-US" dirty="0" smtClean="0"/>
          </a:p>
          <a:p>
            <a:pPr lvl="1"/>
            <a:endParaRPr lang="en-US" dirty="0" smtClean="0"/>
          </a:p>
        </p:txBody>
      </p:sp>
      <p:sp>
        <p:nvSpPr>
          <p:cNvPr id="3" name="Title 2"/>
          <p:cNvSpPr>
            <a:spLocks noGrp="1"/>
          </p:cNvSpPr>
          <p:nvPr>
            <p:ph type="title"/>
          </p:nvPr>
        </p:nvSpPr>
        <p:spPr/>
        <p:txBody>
          <a:bodyPr>
            <a:normAutofit/>
          </a:bodyPr>
          <a:lstStyle/>
          <a:p>
            <a:r>
              <a:rPr lang="en-US" sz="4400" dirty="0"/>
              <a:t>A Criminal Case…</a:t>
            </a:r>
          </a:p>
        </p:txBody>
      </p:sp>
      <p:sp>
        <p:nvSpPr>
          <p:cNvPr id="4" name="Slide Number Placeholder 3"/>
          <p:cNvSpPr>
            <a:spLocks noGrp="1"/>
          </p:cNvSpPr>
          <p:nvPr>
            <p:ph type="sldNum" sz="quarter" idx="11"/>
          </p:nvPr>
        </p:nvSpPr>
        <p:spPr/>
        <p:txBody>
          <a:bodyPr/>
          <a:lstStyle/>
          <a:p>
            <a:fld id="{633F4747-BD4D-43FF-9F1C-525876FC806D}" type="slidenum">
              <a:rPr lang="en-US" smtClean="0"/>
              <a:pPr/>
              <a:t>33</a:t>
            </a:fld>
            <a:endParaRPr lang="en-US" dirty="0"/>
          </a:p>
        </p:txBody>
      </p:sp>
    </p:spTree>
    <p:extLst>
      <p:ext uri="{BB962C8B-B14F-4D97-AF65-F5344CB8AC3E}">
        <p14:creationId xmlns:p14="http://schemas.microsoft.com/office/powerpoint/2010/main" val="2484791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200" u="sng" dirty="0"/>
              <a:t>Case </a:t>
            </a:r>
            <a:r>
              <a:rPr lang="en-US" sz="3200" u="sng" dirty="0" smtClean="0"/>
              <a:t>Adjudication</a:t>
            </a:r>
            <a:endParaRPr lang="en-US" sz="3200" dirty="0"/>
          </a:p>
          <a:p>
            <a:endParaRPr lang="en-US" sz="3200" dirty="0" smtClean="0"/>
          </a:p>
          <a:p>
            <a:r>
              <a:rPr lang="en-US" sz="3200" dirty="0" smtClean="0"/>
              <a:t>Motion Practice</a:t>
            </a:r>
          </a:p>
          <a:p>
            <a:endParaRPr lang="en-US" sz="3200" dirty="0"/>
          </a:p>
          <a:p>
            <a:r>
              <a:rPr lang="en-US" sz="3200" dirty="0" smtClean="0"/>
              <a:t>U.S. Pretrial Services</a:t>
            </a:r>
          </a:p>
          <a:p>
            <a:endParaRPr lang="en-US" sz="3200" dirty="0"/>
          </a:p>
          <a:p>
            <a:r>
              <a:rPr lang="en-US" sz="3200" dirty="0" smtClean="0"/>
              <a:t>U.S. Marshal</a:t>
            </a:r>
          </a:p>
          <a:p>
            <a:endParaRPr lang="en-US" sz="3200" dirty="0"/>
          </a:p>
          <a:p>
            <a:endParaRPr lang="en-US" sz="3200" dirty="0"/>
          </a:p>
          <a:p>
            <a:endParaRPr lang="en-US" sz="2800" dirty="0"/>
          </a:p>
          <a:p>
            <a:endParaRPr lang="en-US" dirty="0"/>
          </a:p>
        </p:txBody>
      </p:sp>
      <p:sp>
        <p:nvSpPr>
          <p:cNvPr id="3" name="Title 2"/>
          <p:cNvSpPr>
            <a:spLocks noGrp="1"/>
          </p:cNvSpPr>
          <p:nvPr>
            <p:ph type="title"/>
          </p:nvPr>
        </p:nvSpPr>
        <p:spPr/>
        <p:txBody>
          <a:bodyPr>
            <a:normAutofit/>
          </a:bodyPr>
          <a:lstStyle/>
          <a:p>
            <a:r>
              <a:rPr lang="en-US" sz="4400" dirty="0"/>
              <a:t>A Criminal Case…</a:t>
            </a:r>
          </a:p>
        </p:txBody>
      </p:sp>
      <p:sp>
        <p:nvSpPr>
          <p:cNvPr id="4" name="Slide Number Placeholder 3"/>
          <p:cNvSpPr>
            <a:spLocks noGrp="1"/>
          </p:cNvSpPr>
          <p:nvPr>
            <p:ph type="sldNum" sz="quarter" idx="11"/>
          </p:nvPr>
        </p:nvSpPr>
        <p:spPr/>
        <p:txBody>
          <a:bodyPr/>
          <a:lstStyle/>
          <a:p>
            <a:fld id="{633F4747-BD4D-43FF-9F1C-525876FC806D}" type="slidenum">
              <a:rPr lang="en-US" smtClean="0"/>
              <a:pPr/>
              <a:t>34</a:t>
            </a:fld>
            <a:endParaRPr lang="en-US" dirty="0"/>
          </a:p>
        </p:txBody>
      </p:sp>
    </p:spTree>
    <p:extLst>
      <p:ext uri="{BB962C8B-B14F-4D97-AF65-F5344CB8AC3E}">
        <p14:creationId xmlns:p14="http://schemas.microsoft.com/office/powerpoint/2010/main" val="3427609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200" u="sng" dirty="0"/>
              <a:t>Case Adjudication</a:t>
            </a:r>
            <a:endParaRPr lang="en-US" sz="3200" dirty="0"/>
          </a:p>
          <a:p>
            <a:endParaRPr lang="en-US" sz="3200" dirty="0"/>
          </a:p>
          <a:p>
            <a:r>
              <a:rPr lang="en-US" sz="3200" dirty="0" smtClean="0"/>
              <a:t>Pretrial Diversion/Change of Plea</a:t>
            </a:r>
          </a:p>
          <a:p>
            <a:endParaRPr lang="en-US" sz="3200" dirty="0"/>
          </a:p>
          <a:p>
            <a:r>
              <a:rPr lang="en-US" sz="3200" dirty="0" smtClean="0"/>
              <a:t>Trial</a:t>
            </a:r>
            <a:endParaRPr lang="en-US" sz="3200" dirty="0"/>
          </a:p>
          <a:p>
            <a:endParaRPr lang="en-US" sz="3200" dirty="0"/>
          </a:p>
          <a:p>
            <a:r>
              <a:rPr lang="en-US" sz="3200" dirty="0" smtClean="0"/>
              <a:t>Sentencing</a:t>
            </a:r>
            <a:endParaRPr lang="en-US" sz="3200" dirty="0"/>
          </a:p>
          <a:p>
            <a:endParaRPr lang="en-US" dirty="0"/>
          </a:p>
        </p:txBody>
      </p:sp>
      <p:sp>
        <p:nvSpPr>
          <p:cNvPr id="3" name="Title 2"/>
          <p:cNvSpPr>
            <a:spLocks noGrp="1"/>
          </p:cNvSpPr>
          <p:nvPr>
            <p:ph type="title"/>
          </p:nvPr>
        </p:nvSpPr>
        <p:spPr/>
        <p:txBody>
          <a:bodyPr/>
          <a:lstStyle/>
          <a:p>
            <a:r>
              <a:rPr lang="en-US" sz="4400" dirty="0"/>
              <a:t>A Criminal Case…</a:t>
            </a:r>
            <a:endParaRPr lang="en-US" dirty="0"/>
          </a:p>
        </p:txBody>
      </p:sp>
      <p:sp>
        <p:nvSpPr>
          <p:cNvPr id="4" name="Slide Number Placeholder 3"/>
          <p:cNvSpPr>
            <a:spLocks noGrp="1"/>
          </p:cNvSpPr>
          <p:nvPr>
            <p:ph type="sldNum" sz="quarter" idx="11"/>
          </p:nvPr>
        </p:nvSpPr>
        <p:spPr/>
        <p:txBody>
          <a:bodyPr/>
          <a:lstStyle/>
          <a:p>
            <a:fld id="{633F4747-BD4D-43FF-9F1C-525876FC806D}" type="slidenum">
              <a:rPr lang="en-US" smtClean="0"/>
              <a:pPr/>
              <a:t>35</a:t>
            </a:fld>
            <a:endParaRPr lang="en-US" dirty="0"/>
          </a:p>
        </p:txBody>
      </p:sp>
    </p:spTree>
    <p:extLst>
      <p:ext uri="{BB962C8B-B14F-4D97-AF65-F5344CB8AC3E}">
        <p14:creationId xmlns:p14="http://schemas.microsoft.com/office/powerpoint/2010/main" val="1699645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200" u="sng" dirty="0" smtClean="0"/>
              <a:t>Post-Conviction</a:t>
            </a:r>
          </a:p>
          <a:p>
            <a:pPr marL="0" indent="0">
              <a:buNone/>
            </a:pPr>
            <a:endParaRPr lang="en-US" sz="3200" dirty="0"/>
          </a:p>
          <a:p>
            <a:r>
              <a:rPr lang="en-US" sz="3200" dirty="0" smtClean="0"/>
              <a:t>Incarceration/Restitution</a:t>
            </a:r>
            <a:endParaRPr lang="en-US" sz="3200" dirty="0"/>
          </a:p>
          <a:p>
            <a:endParaRPr lang="en-US" sz="3200" dirty="0"/>
          </a:p>
          <a:p>
            <a:r>
              <a:rPr lang="en-US" sz="3200" dirty="0" smtClean="0"/>
              <a:t>Supervision</a:t>
            </a:r>
          </a:p>
          <a:p>
            <a:endParaRPr lang="en-US" sz="3200" dirty="0"/>
          </a:p>
          <a:p>
            <a:r>
              <a:rPr lang="en-US" sz="3200" dirty="0" smtClean="0"/>
              <a:t>Appeal</a:t>
            </a:r>
            <a:endParaRPr lang="en-US" sz="3200" dirty="0"/>
          </a:p>
          <a:p>
            <a:endParaRPr lang="en-US" sz="2800" dirty="0"/>
          </a:p>
          <a:p>
            <a:endParaRPr lang="en-US" dirty="0"/>
          </a:p>
        </p:txBody>
      </p:sp>
      <p:sp>
        <p:nvSpPr>
          <p:cNvPr id="3" name="Title 2"/>
          <p:cNvSpPr>
            <a:spLocks noGrp="1"/>
          </p:cNvSpPr>
          <p:nvPr>
            <p:ph type="title"/>
          </p:nvPr>
        </p:nvSpPr>
        <p:spPr/>
        <p:txBody>
          <a:bodyPr>
            <a:normAutofit/>
          </a:bodyPr>
          <a:lstStyle/>
          <a:p>
            <a:r>
              <a:rPr lang="en-US" sz="4400" dirty="0"/>
              <a:t>A Criminal Case…</a:t>
            </a:r>
          </a:p>
        </p:txBody>
      </p:sp>
      <p:sp>
        <p:nvSpPr>
          <p:cNvPr id="4" name="Slide Number Placeholder 3"/>
          <p:cNvSpPr>
            <a:spLocks noGrp="1"/>
          </p:cNvSpPr>
          <p:nvPr>
            <p:ph type="sldNum" sz="quarter" idx="11"/>
          </p:nvPr>
        </p:nvSpPr>
        <p:spPr/>
        <p:txBody>
          <a:bodyPr/>
          <a:lstStyle/>
          <a:p>
            <a:fld id="{633F4747-BD4D-43FF-9F1C-525876FC806D}" type="slidenum">
              <a:rPr lang="en-US" smtClean="0"/>
              <a:pPr/>
              <a:t>36</a:t>
            </a:fld>
            <a:endParaRPr lang="en-US" dirty="0"/>
          </a:p>
        </p:txBody>
      </p:sp>
    </p:spTree>
    <p:extLst>
      <p:ext uri="{BB962C8B-B14F-4D97-AF65-F5344CB8AC3E}">
        <p14:creationId xmlns:p14="http://schemas.microsoft.com/office/powerpoint/2010/main" val="2910545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Discussion</a:t>
            </a:r>
            <a:endParaRPr lang="en-US" dirty="0"/>
          </a:p>
        </p:txBody>
      </p:sp>
      <p:sp>
        <p:nvSpPr>
          <p:cNvPr id="3" name="Title 2"/>
          <p:cNvSpPr>
            <a:spLocks noGrp="1"/>
          </p:cNvSpPr>
          <p:nvPr>
            <p:ph type="ctrTitle"/>
          </p:nvPr>
        </p:nvSpPr>
        <p:spPr/>
        <p:txBody>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Case Initiation and Case Adjudication </a:t>
            </a:r>
            <a:r>
              <a:rPr lang="en-US" sz="4400" dirty="0"/>
              <a:t>Challenges for Federal </a:t>
            </a:r>
            <a:r>
              <a:rPr lang="en-US" sz="4400" dirty="0" smtClean="0"/>
              <a:t>Courts</a:t>
            </a:r>
            <a:endParaRPr lang="en-US" dirty="0"/>
          </a:p>
        </p:txBody>
      </p:sp>
    </p:spTree>
    <p:extLst>
      <p:ext uri="{BB962C8B-B14F-4D97-AF65-F5344CB8AC3E}">
        <p14:creationId xmlns:p14="http://schemas.microsoft.com/office/powerpoint/2010/main" val="448134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472440" y="1371600"/>
            <a:ext cx="8229600" cy="533400"/>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38</a:t>
            </a:fld>
            <a:endParaRPr lang="en-US" dirty="0"/>
          </a:p>
        </p:txBody>
      </p:sp>
      <p:sp>
        <p:nvSpPr>
          <p:cNvPr id="9" name="Title 8"/>
          <p:cNvSpPr>
            <a:spLocks noGrp="1"/>
          </p:cNvSpPr>
          <p:nvPr>
            <p:ph type="title"/>
          </p:nvPr>
        </p:nvSpPr>
        <p:spPr/>
        <p:txBody>
          <a:bodyPr>
            <a:normAutofit fontScale="90000"/>
          </a:bodyPr>
          <a:lstStyle/>
          <a:p>
            <a:r>
              <a:rPr lang="en-US" sz="4000" dirty="0"/>
              <a:t>Case Initiation and Case Adjudication Challenges for Federal Courts</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013" y="3429000"/>
            <a:ext cx="4463787" cy="2514600"/>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Content Placeholder 1"/>
          <p:cNvSpPr>
            <a:spLocks noGrp="1"/>
          </p:cNvSpPr>
          <p:nvPr>
            <p:ph idx="1"/>
          </p:nvPr>
        </p:nvSpPr>
        <p:spPr>
          <a:xfrm>
            <a:off x="381000" y="2057400"/>
            <a:ext cx="8534400" cy="4191000"/>
          </a:xfrm>
        </p:spPr>
        <p:txBody>
          <a:bodyPr>
            <a:normAutofit/>
          </a:bodyPr>
          <a:lstStyle/>
          <a:p>
            <a:pPr marL="0" indent="0">
              <a:buNone/>
            </a:pPr>
            <a:r>
              <a:rPr lang="en-US" sz="2800" dirty="0" smtClean="0"/>
              <a:t>Are </a:t>
            </a:r>
            <a:r>
              <a:rPr lang="en-US" sz="2800" dirty="0"/>
              <a:t>we acting with quality and efficiency </a:t>
            </a:r>
            <a:r>
              <a:rPr lang="en-US" sz="2800" dirty="0" smtClean="0"/>
              <a:t>at every stage of the case to </a:t>
            </a:r>
            <a:r>
              <a:rPr lang="en-US" sz="2800" dirty="0"/>
              <a:t>reduce delay, inconvenience, and excess cost?</a:t>
            </a:r>
            <a:endParaRPr lang="en-US" sz="2400" dirty="0"/>
          </a:p>
          <a:p>
            <a:pPr marL="0" indent="0">
              <a:buNone/>
            </a:pPr>
            <a:endParaRPr lang="en-US" sz="2800" dirty="0"/>
          </a:p>
        </p:txBody>
      </p:sp>
    </p:spTree>
    <p:extLst>
      <p:ext uri="{BB962C8B-B14F-4D97-AF65-F5344CB8AC3E}">
        <p14:creationId xmlns:p14="http://schemas.microsoft.com/office/powerpoint/2010/main" val="2307266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600" cy="4191000"/>
          </a:xfrm>
        </p:spPr>
        <p:txBody>
          <a:bodyPr>
            <a:normAutofit/>
          </a:bodyPr>
          <a:lstStyle/>
          <a:p>
            <a:pPr marL="274320" lvl="1">
              <a:spcBef>
                <a:spcPts val="600"/>
              </a:spcBef>
              <a:buClr>
                <a:schemeClr val="accent2"/>
              </a:buClr>
            </a:pPr>
            <a:r>
              <a:rPr lang="en-US" altLang="en-US" sz="3200" dirty="0"/>
              <a:t>Litigants are better prepared</a:t>
            </a:r>
          </a:p>
          <a:p>
            <a:pPr marL="274320" lvl="1">
              <a:spcBef>
                <a:spcPts val="600"/>
              </a:spcBef>
              <a:buClr>
                <a:schemeClr val="accent2"/>
              </a:buClr>
            </a:pPr>
            <a:r>
              <a:rPr lang="en-US" altLang="en-US" sz="3200" dirty="0" smtClean="0"/>
              <a:t>Litigants </a:t>
            </a:r>
            <a:r>
              <a:rPr lang="en-US" altLang="en-US" sz="3200" dirty="0"/>
              <a:t>understand the process and </a:t>
            </a:r>
            <a:r>
              <a:rPr lang="en-US" altLang="en-US" sz="3200" dirty="0" smtClean="0"/>
              <a:t>what</a:t>
            </a:r>
            <a:r>
              <a:rPr lang="en-US" altLang="en-US" sz="3200" dirty="0"/>
              <a:t> </a:t>
            </a:r>
            <a:r>
              <a:rPr lang="en-US" altLang="en-US" sz="3200" dirty="0" smtClean="0"/>
              <a:t>they </a:t>
            </a:r>
            <a:r>
              <a:rPr lang="en-US" altLang="en-US" sz="3200" dirty="0"/>
              <a:t>can reasonably expect</a:t>
            </a:r>
          </a:p>
          <a:p>
            <a:pPr marL="274320" lvl="1">
              <a:spcBef>
                <a:spcPts val="600"/>
              </a:spcBef>
              <a:buClr>
                <a:schemeClr val="accent2"/>
              </a:buClr>
            </a:pPr>
            <a:r>
              <a:rPr lang="en-US" altLang="en-US" sz="3200" dirty="0" smtClean="0"/>
              <a:t>Litigants </a:t>
            </a:r>
            <a:r>
              <a:rPr lang="en-US" altLang="en-US" sz="3200" dirty="0"/>
              <a:t>are more in control of </a:t>
            </a:r>
            <a:r>
              <a:rPr lang="en-US" altLang="en-US" sz="3200" dirty="0" smtClean="0"/>
              <a:t>the</a:t>
            </a:r>
            <a:r>
              <a:rPr lang="en-US" altLang="en-US" sz="3200" dirty="0"/>
              <a:t> </a:t>
            </a:r>
            <a:r>
              <a:rPr lang="en-US" altLang="en-US" sz="3200" dirty="0" smtClean="0"/>
              <a:t>outcome</a:t>
            </a:r>
            <a:endParaRPr lang="en-US" altLang="en-US" sz="3200" dirty="0"/>
          </a:p>
          <a:p>
            <a:pPr marL="274320" lvl="1">
              <a:spcBef>
                <a:spcPts val="600"/>
              </a:spcBef>
              <a:buClr>
                <a:schemeClr val="accent2"/>
              </a:buClr>
            </a:pPr>
            <a:r>
              <a:rPr lang="en-US" altLang="en-US" sz="3200" dirty="0" smtClean="0"/>
              <a:t>Faster </a:t>
            </a:r>
            <a:r>
              <a:rPr lang="en-US" altLang="en-US" sz="3200" dirty="0"/>
              <a:t>pace of litigation</a:t>
            </a:r>
          </a:p>
          <a:p>
            <a:pPr marL="274320" lvl="1">
              <a:spcBef>
                <a:spcPts val="600"/>
              </a:spcBef>
              <a:buClr>
                <a:schemeClr val="accent2"/>
              </a:buClr>
            </a:pPr>
            <a:r>
              <a:rPr lang="en-US" altLang="en-US" sz="3200" dirty="0" smtClean="0"/>
              <a:t>Lower </a:t>
            </a:r>
            <a:r>
              <a:rPr lang="en-US" altLang="en-US" sz="3200" dirty="0"/>
              <a:t>cost of litigation</a:t>
            </a:r>
          </a:p>
          <a:p>
            <a:pPr marL="274320" lvl="1">
              <a:spcBef>
                <a:spcPts val="600"/>
              </a:spcBef>
              <a:buClr>
                <a:schemeClr val="accent2"/>
              </a:buClr>
            </a:pPr>
            <a:r>
              <a:rPr lang="en-US" altLang="en-US" sz="3200" dirty="0" smtClean="0"/>
              <a:t>Greater </a:t>
            </a:r>
            <a:r>
              <a:rPr lang="en-US" altLang="en-US" sz="3200" dirty="0"/>
              <a:t>public trust and confidence</a:t>
            </a:r>
          </a:p>
        </p:txBody>
      </p:sp>
      <p:sp>
        <p:nvSpPr>
          <p:cNvPr id="3" name="Title 2"/>
          <p:cNvSpPr>
            <a:spLocks noGrp="1"/>
          </p:cNvSpPr>
          <p:nvPr>
            <p:ph type="title"/>
          </p:nvPr>
        </p:nvSpPr>
        <p:spPr>
          <a:xfrm>
            <a:off x="457200" y="762000"/>
            <a:ext cx="8229600" cy="609600"/>
          </a:xfrm>
        </p:spPr>
        <p:txBody>
          <a:bodyPr>
            <a:normAutofit/>
          </a:bodyPr>
          <a:lstStyle/>
          <a:p>
            <a:pPr>
              <a:defRPr/>
            </a:pPr>
            <a:r>
              <a:rPr lang="en-US" sz="3200" i="1" dirty="0">
                <a:solidFill>
                  <a:srgbClr val="F9F9F9"/>
                </a:solidFill>
              </a:rPr>
              <a:t>What happens when cases are managed well?</a:t>
            </a:r>
          </a:p>
        </p:txBody>
      </p:sp>
      <p:sp>
        <p:nvSpPr>
          <p:cNvPr id="4" name="Slide Number Placeholder 3"/>
          <p:cNvSpPr>
            <a:spLocks noGrp="1"/>
          </p:cNvSpPr>
          <p:nvPr>
            <p:ph type="sldNum" sz="quarter" idx="11"/>
          </p:nvPr>
        </p:nvSpPr>
        <p:spPr/>
        <p:txBody>
          <a:bodyPr/>
          <a:lstStyle/>
          <a:p>
            <a:fld id="{633F4747-BD4D-43FF-9F1C-525876FC806D}" type="slidenum">
              <a:rPr lang="en-US" smtClean="0"/>
              <a:pPr/>
              <a:t>39</a:t>
            </a:fld>
            <a:endParaRPr lang="en-US" dirty="0"/>
          </a:p>
        </p:txBody>
      </p:sp>
    </p:spTree>
    <p:extLst>
      <p:ext uri="{BB962C8B-B14F-4D97-AF65-F5344CB8AC3E}">
        <p14:creationId xmlns:p14="http://schemas.microsoft.com/office/powerpoint/2010/main" val="4828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3657600"/>
            <a:ext cx="8305800" cy="1143000"/>
          </a:xfrm>
        </p:spPr>
        <p:txBody>
          <a:bodyPr/>
          <a:lstStyle/>
          <a:p>
            <a:r>
              <a:rPr lang="en-US" dirty="0" smtClean="0"/>
              <a:t>Overview</a:t>
            </a:r>
            <a:endParaRPr lang="en-US" dirty="0"/>
          </a:p>
        </p:txBody>
      </p:sp>
      <p:sp>
        <p:nvSpPr>
          <p:cNvPr id="3" name="Title 2"/>
          <p:cNvSpPr>
            <a:spLocks noGrp="1"/>
          </p:cNvSpPr>
          <p:nvPr>
            <p:ph type="ctrTitle"/>
          </p:nvPr>
        </p:nvSpPr>
        <p:spPr>
          <a:xfrm>
            <a:off x="685800" y="1447800"/>
            <a:ext cx="8305800" cy="1981200"/>
          </a:xfrm>
        </p:spPr>
        <p:txBody>
          <a:bodyPr/>
          <a:lstStyle/>
          <a:p>
            <a:r>
              <a:rPr lang="en-US" dirty="0" smtClean="0"/>
              <a:t>Purpose, Role and Structure of Federal Courts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86000"/>
            <a:ext cx="7620000" cy="3581400"/>
          </a:xfrm>
        </p:spPr>
        <p:txBody>
          <a:bodyPr>
            <a:normAutofit/>
          </a:bodyPr>
          <a:lstStyle/>
          <a:p>
            <a:pPr marL="274320" lvl="1">
              <a:spcBef>
                <a:spcPts val="600"/>
              </a:spcBef>
              <a:buClr>
                <a:schemeClr val="accent2"/>
              </a:buClr>
            </a:pPr>
            <a:r>
              <a:rPr lang="en-US" altLang="en-US" sz="3200" dirty="0"/>
              <a:t>Cases are delayed or take </a:t>
            </a:r>
            <a:r>
              <a:rPr lang="en-US" altLang="en-US" sz="3200" dirty="0" smtClean="0"/>
              <a:t>longer</a:t>
            </a:r>
          </a:p>
          <a:p>
            <a:pPr marL="274320" lvl="1">
              <a:spcBef>
                <a:spcPts val="600"/>
              </a:spcBef>
              <a:buClr>
                <a:schemeClr val="accent2"/>
              </a:buClr>
            </a:pPr>
            <a:r>
              <a:rPr lang="en-US" altLang="en-US" sz="3200" dirty="0" smtClean="0"/>
              <a:t>Proceedings </a:t>
            </a:r>
            <a:r>
              <a:rPr lang="en-US" altLang="en-US" sz="3200" dirty="0"/>
              <a:t>are </a:t>
            </a:r>
            <a:r>
              <a:rPr lang="en-US" altLang="en-US" sz="3200" dirty="0" smtClean="0"/>
              <a:t>continued</a:t>
            </a:r>
          </a:p>
          <a:p>
            <a:pPr marL="274320" lvl="1">
              <a:spcBef>
                <a:spcPts val="600"/>
              </a:spcBef>
              <a:buClr>
                <a:schemeClr val="accent2"/>
              </a:buClr>
            </a:pPr>
            <a:r>
              <a:rPr lang="en-US" altLang="en-US" sz="3200" dirty="0" smtClean="0"/>
              <a:t>Litigation </a:t>
            </a:r>
            <a:r>
              <a:rPr lang="en-US" altLang="en-US" sz="3200" dirty="0"/>
              <a:t>costs more</a:t>
            </a:r>
          </a:p>
          <a:p>
            <a:pPr marL="274320" lvl="1">
              <a:spcBef>
                <a:spcPts val="600"/>
              </a:spcBef>
              <a:buClr>
                <a:schemeClr val="accent2"/>
              </a:buClr>
            </a:pPr>
            <a:r>
              <a:rPr lang="en-US" altLang="en-US" sz="3200" dirty="0" smtClean="0"/>
              <a:t>Litigants </a:t>
            </a:r>
            <a:r>
              <a:rPr lang="en-US" altLang="en-US" sz="3200" dirty="0"/>
              <a:t>and the public are frustrated</a:t>
            </a:r>
          </a:p>
          <a:p>
            <a:pPr marL="274320" lvl="1">
              <a:spcBef>
                <a:spcPts val="600"/>
              </a:spcBef>
              <a:buClr>
                <a:schemeClr val="accent2"/>
              </a:buClr>
            </a:pPr>
            <a:r>
              <a:rPr lang="en-US" altLang="en-US" sz="3200" dirty="0" smtClean="0"/>
              <a:t>Lower </a:t>
            </a:r>
            <a:r>
              <a:rPr lang="en-US" altLang="en-US" sz="3200" dirty="0"/>
              <a:t>public trust and </a:t>
            </a:r>
            <a:r>
              <a:rPr lang="en-US" altLang="en-US" sz="3200" dirty="0" smtClean="0"/>
              <a:t>confidence</a:t>
            </a:r>
            <a:endParaRPr lang="en-US" altLang="en-US" sz="3200" dirty="0"/>
          </a:p>
        </p:txBody>
      </p:sp>
      <p:sp>
        <p:nvSpPr>
          <p:cNvPr id="3" name="Title 2"/>
          <p:cNvSpPr>
            <a:spLocks noGrp="1"/>
          </p:cNvSpPr>
          <p:nvPr>
            <p:ph type="title"/>
          </p:nvPr>
        </p:nvSpPr>
        <p:spPr>
          <a:xfrm>
            <a:off x="457200" y="762000"/>
            <a:ext cx="8229600" cy="1219200"/>
          </a:xfrm>
        </p:spPr>
        <p:txBody>
          <a:bodyPr>
            <a:normAutofit/>
          </a:bodyPr>
          <a:lstStyle/>
          <a:p>
            <a:pPr>
              <a:defRPr/>
            </a:pPr>
            <a:r>
              <a:rPr lang="en-US" sz="3200" i="1" dirty="0">
                <a:solidFill>
                  <a:srgbClr val="F9F9F9"/>
                </a:solidFill>
              </a:rPr>
              <a:t>What happens when cases are NOT managed well?</a:t>
            </a:r>
          </a:p>
        </p:txBody>
      </p:sp>
      <p:sp>
        <p:nvSpPr>
          <p:cNvPr id="4" name="Slide Number Placeholder 3"/>
          <p:cNvSpPr>
            <a:spLocks noGrp="1"/>
          </p:cNvSpPr>
          <p:nvPr>
            <p:ph type="sldNum" sz="quarter" idx="11"/>
          </p:nvPr>
        </p:nvSpPr>
        <p:spPr/>
        <p:txBody>
          <a:bodyPr/>
          <a:lstStyle/>
          <a:p>
            <a:fld id="{633F4747-BD4D-43FF-9F1C-525876FC806D}" type="slidenum">
              <a:rPr lang="en-US" smtClean="0"/>
              <a:pPr/>
              <a:t>40</a:t>
            </a:fld>
            <a:endParaRPr lang="en-US" dirty="0"/>
          </a:p>
        </p:txBody>
      </p:sp>
    </p:spTree>
    <p:extLst>
      <p:ext uri="{BB962C8B-B14F-4D97-AF65-F5344CB8AC3E}">
        <p14:creationId xmlns:p14="http://schemas.microsoft.com/office/powerpoint/2010/main" val="17476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86000"/>
            <a:ext cx="7620000" cy="3581400"/>
          </a:xfrm>
        </p:spPr>
        <p:txBody>
          <a:bodyPr>
            <a:noAutofit/>
          </a:bodyPr>
          <a:lstStyle/>
          <a:p>
            <a:pPr marL="0" lvl="1" indent="0">
              <a:spcBef>
                <a:spcPts val="600"/>
              </a:spcBef>
              <a:buClr>
                <a:schemeClr val="accent2"/>
              </a:buClr>
              <a:buNone/>
            </a:pPr>
            <a:r>
              <a:rPr lang="en-US" altLang="en-US" sz="3200" dirty="0" smtClean="0"/>
              <a:t>He states: </a:t>
            </a:r>
          </a:p>
          <a:p>
            <a:pPr lvl="0"/>
            <a:r>
              <a:rPr lang="en-US" sz="3200" dirty="0"/>
              <a:t>“Administration of justice is simple:  courts must be fair, effective, and efficient.”</a:t>
            </a:r>
          </a:p>
          <a:p>
            <a:pPr lvl="0"/>
            <a:r>
              <a:rPr lang="en-US" sz="3200" dirty="0" smtClean="0"/>
              <a:t>“</a:t>
            </a:r>
            <a:r>
              <a:rPr lang="en-US" sz="3200" dirty="0"/>
              <a:t>Better performance is the key to building public support for the judiciary</a:t>
            </a:r>
            <a:r>
              <a:rPr lang="en-US" sz="3200" dirty="0" smtClean="0"/>
              <a:t>.”</a:t>
            </a:r>
            <a:endParaRPr lang="en-US" sz="3200" dirty="0"/>
          </a:p>
        </p:txBody>
      </p:sp>
      <p:sp>
        <p:nvSpPr>
          <p:cNvPr id="3" name="Title 2"/>
          <p:cNvSpPr>
            <a:spLocks noGrp="1"/>
          </p:cNvSpPr>
          <p:nvPr>
            <p:ph type="title"/>
          </p:nvPr>
        </p:nvSpPr>
        <p:spPr>
          <a:xfrm>
            <a:off x="457200" y="762000"/>
            <a:ext cx="8229600" cy="1219200"/>
          </a:xfrm>
        </p:spPr>
        <p:txBody>
          <a:bodyPr>
            <a:normAutofit/>
          </a:bodyPr>
          <a:lstStyle/>
          <a:p>
            <a:pPr>
              <a:defRPr/>
            </a:pPr>
            <a:r>
              <a:rPr lang="en-US" sz="3200" i="1" dirty="0" smtClean="0">
                <a:solidFill>
                  <a:srgbClr val="F9F9F9"/>
                </a:solidFill>
              </a:rPr>
              <a:t>Judge Kevin S. Burke – “A Vision for Enhancing Public Confidence in the Judiciary”</a:t>
            </a:r>
            <a:endParaRPr lang="en-US" sz="3200" i="1" dirty="0">
              <a:solidFill>
                <a:srgbClr val="F9F9F9"/>
              </a:solidFill>
            </a:endParaRPr>
          </a:p>
        </p:txBody>
      </p:sp>
      <p:sp>
        <p:nvSpPr>
          <p:cNvPr id="4" name="Slide Number Placeholder 3"/>
          <p:cNvSpPr>
            <a:spLocks noGrp="1"/>
          </p:cNvSpPr>
          <p:nvPr>
            <p:ph type="sldNum" sz="quarter" idx="11"/>
          </p:nvPr>
        </p:nvSpPr>
        <p:spPr/>
        <p:txBody>
          <a:bodyPr/>
          <a:lstStyle/>
          <a:p>
            <a:fld id="{633F4747-BD4D-43FF-9F1C-525876FC806D}" type="slidenum">
              <a:rPr lang="en-US" smtClean="0"/>
              <a:pPr/>
              <a:t>41</a:t>
            </a:fld>
            <a:endParaRPr lang="en-US" dirty="0"/>
          </a:p>
        </p:txBody>
      </p:sp>
    </p:spTree>
    <p:extLst>
      <p:ext uri="{BB962C8B-B14F-4D97-AF65-F5344CB8AC3E}">
        <p14:creationId xmlns:p14="http://schemas.microsoft.com/office/powerpoint/2010/main" val="338724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charRg st="12" end="99"/>
                                            </p:txEl>
                                          </p:spTgt>
                                        </p:tgtEl>
                                        <p:attrNameLst>
                                          <p:attrName>style.visibility</p:attrName>
                                        </p:attrNameLst>
                                      </p:cBhvr>
                                      <p:to>
                                        <p:strVal val="visible"/>
                                      </p:to>
                                    </p:set>
                                    <p:animEffect transition="in" filter="fade">
                                      <p:cBhvr>
                                        <p:cTn id="7" dur="500"/>
                                        <p:tgtEl>
                                          <p:spTgt spid="2">
                                            <p:txEl>
                                              <p:charRg st="12" end="9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charRg st="99" end="177"/>
                                            </p:txEl>
                                          </p:spTgt>
                                        </p:tgtEl>
                                        <p:attrNameLst>
                                          <p:attrName>style.visibility</p:attrName>
                                        </p:attrNameLst>
                                      </p:cBhvr>
                                      <p:to>
                                        <p:strVal val="visible"/>
                                      </p:to>
                                    </p:set>
                                    <p:animEffect transition="in" filter="fade">
                                      <p:cBhvr>
                                        <p:cTn id="12" dur="500"/>
                                        <p:tgtEl>
                                          <p:spTgt spid="2">
                                            <p:txEl>
                                              <p:charRg st="99" end="17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33600"/>
            <a:ext cx="7620000" cy="4419600"/>
          </a:xfrm>
        </p:spPr>
        <p:txBody>
          <a:bodyPr>
            <a:noAutofit/>
          </a:bodyPr>
          <a:lstStyle/>
          <a:p>
            <a:pPr marL="0" lvl="1" indent="0">
              <a:spcBef>
                <a:spcPts val="600"/>
              </a:spcBef>
              <a:buClr>
                <a:schemeClr val="accent2"/>
              </a:buClr>
              <a:buNone/>
            </a:pPr>
            <a:r>
              <a:rPr lang="en-US" sz="3200" dirty="0" smtClean="0"/>
              <a:t>99.9% performance from: </a:t>
            </a:r>
          </a:p>
          <a:p>
            <a:pPr marL="457200" lvl="1" indent="-457200">
              <a:spcBef>
                <a:spcPts val="600"/>
              </a:spcBef>
              <a:buClr>
                <a:schemeClr val="accent2"/>
              </a:buClr>
            </a:pPr>
            <a:r>
              <a:rPr lang="en-US" sz="3200" dirty="0" smtClean="0"/>
              <a:t>Air Traffic Controllers = 2 unsafe plane landings per day</a:t>
            </a:r>
          </a:p>
          <a:p>
            <a:pPr marL="457200" lvl="1" indent="-457200">
              <a:spcBef>
                <a:spcPts val="600"/>
              </a:spcBef>
              <a:buClr>
                <a:schemeClr val="accent2"/>
              </a:buClr>
            </a:pPr>
            <a:r>
              <a:rPr lang="en-US" sz="3200" dirty="0" smtClean="0"/>
              <a:t>Banks = 22,000 checks deducted from wrong accounts every hour</a:t>
            </a:r>
          </a:p>
          <a:p>
            <a:pPr marL="457200" lvl="1" indent="-457200">
              <a:spcBef>
                <a:spcPts val="600"/>
              </a:spcBef>
              <a:buClr>
                <a:schemeClr val="accent2"/>
              </a:buClr>
            </a:pPr>
            <a:r>
              <a:rPr lang="en-US" sz="3200" dirty="0" smtClean="0"/>
              <a:t>Pharmacists = 20,000 incorrect drug prescriptions written per year</a:t>
            </a:r>
          </a:p>
          <a:p>
            <a:pPr marL="0" lvl="1" indent="0">
              <a:spcBef>
                <a:spcPts val="600"/>
              </a:spcBef>
              <a:buClr>
                <a:schemeClr val="accent2"/>
              </a:buClr>
              <a:buNone/>
            </a:pPr>
            <a:endParaRPr lang="en-US" sz="3200" dirty="0"/>
          </a:p>
          <a:p>
            <a:pPr marL="0" lvl="1" indent="0">
              <a:spcBef>
                <a:spcPts val="600"/>
              </a:spcBef>
              <a:buClr>
                <a:schemeClr val="accent2"/>
              </a:buClr>
              <a:buNone/>
            </a:pPr>
            <a:endParaRPr lang="en-US" sz="3200" dirty="0" smtClean="0"/>
          </a:p>
          <a:p>
            <a:pPr marL="0" lvl="1" indent="0">
              <a:spcBef>
                <a:spcPts val="600"/>
              </a:spcBef>
              <a:buClr>
                <a:schemeClr val="accent2"/>
              </a:buClr>
              <a:buNone/>
            </a:pPr>
            <a:endParaRPr lang="en-US" sz="3200" dirty="0"/>
          </a:p>
          <a:p>
            <a:pPr marL="0" lvl="1" indent="0">
              <a:spcBef>
                <a:spcPts val="600"/>
              </a:spcBef>
              <a:buClr>
                <a:schemeClr val="accent2"/>
              </a:buClr>
              <a:buNone/>
            </a:pPr>
            <a:endParaRPr lang="en-US" sz="3200" dirty="0" smtClean="0"/>
          </a:p>
          <a:p>
            <a:pPr marL="0" lvl="1" indent="0">
              <a:spcBef>
                <a:spcPts val="600"/>
              </a:spcBef>
              <a:buClr>
                <a:schemeClr val="accent2"/>
              </a:buClr>
              <a:buNone/>
            </a:pPr>
            <a:r>
              <a:rPr lang="en-US" sz="3200" dirty="0" smtClean="0"/>
              <a:t>Courts </a:t>
            </a:r>
            <a:r>
              <a:rPr lang="en-US" sz="3200" dirty="0"/>
              <a:t>must aspire to achieve nothing less than 100% performance and measure it effectively to ensure justice is served.</a:t>
            </a:r>
            <a:endParaRPr lang="en-US" altLang="en-US" sz="6600" dirty="0"/>
          </a:p>
          <a:p>
            <a:pPr marL="0" indent="0">
              <a:buNone/>
            </a:pPr>
            <a:endParaRPr lang="en-US" sz="3200" dirty="0"/>
          </a:p>
        </p:txBody>
      </p:sp>
      <p:sp>
        <p:nvSpPr>
          <p:cNvPr id="3" name="Title 2"/>
          <p:cNvSpPr>
            <a:spLocks noGrp="1"/>
          </p:cNvSpPr>
          <p:nvPr>
            <p:ph type="title"/>
          </p:nvPr>
        </p:nvSpPr>
        <p:spPr>
          <a:xfrm>
            <a:off x="457200" y="762000"/>
            <a:ext cx="8229600" cy="1219200"/>
          </a:xfrm>
        </p:spPr>
        <p:txBody>
          <a:bodyPr>
            <a:normAutofit/>
          </a:bodyPr>
          <a:lstStyle/>
          <a:p>
            <a:pPr>
              <a:defRPr/>
            </a:pPr>
            <a:r>
              <a:rPr lang="en-US" sz="3200" i="1" dirty="0" smtClean="0">
                <a:solidFill>
                  <a:srgbClr val="F9F9F9"/>
                </a:solidFill>
              </a:rPr>
              <a:t>Judge Kevin S. Burke – “A Vision for Enhancing Public Confidence in the Judiciary”</a:t>
            </a:r>
            <a:endParaRPr lang="en-US" sz="3200" i="1" dirty="0">
              <a:solidFill>
                <a:srgbClr val="F9F9F9"/>
              </a:solidFill>
            </a:endParaRPr>
          </a:p>
        </p:txBody>
      </p:sp>
      <p:sp>
        <p:nvSpPr>
          <p:cNvPr id="4" name="Slide Number Placeholder 3"/>
          <p:cNvSpPr>
            <a:spLocks noGrp="1"/>
          </p:cNvSpPr>
          <p:nvPr>
            <p:ph type="sldNum" sz="quarter" idx="11"/>
          </p:nvPr>
        </p:nvSpPr>
        <p:spPr/>
        <p:txBody>
          <a:bodyPr/>
          <a:lstStyle/>
          <a:p>
            <a:fld id="{633F4747-BD4D-43FF-9F1C-525876FC806D}" type="slidenum">
              <a:rPr lang="en-US" smtClean="0"/>
              <a:pPr/>
              <a:t>42</a:t>
            </a:fld>
            <a:endParaRPr lang="en-US" dirty="0"/>
          </a:p>
        </p:txBody>
      </p:sp>
    </p:spTree>
    <p:extLst>
      <p:ext uri="{BB962C8B-B14F-4D97-AF65-F5344CB8AC3E}">
        <p14:creationId xmlns:p14="http://schemas.microsoft.com/office/powerpoint/2010/main" val="2466034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86000"/>
            <a:ext cx="7620000" cy="4114800"/>
          </a:xfrm>
        </p:spPr>
        <p:txBody>
          <a:bodyPr>
            <a:noAutofit/>
          </a:bodyPr>
          <a:lstStyle/>
          <a:p>
            <a:pPr marL="0" indent="0">
              <a:buNone/>
            </a:pPr>
            <a:r>
              <a:rPr lang="en-US" sz="3200" dirty="0" smtClean="0"/>
              <a:t>“</a:t>
            </a:r>
            <a:r>
              <a:rPr lang="en-US" sz="3200" dirty="0"/>
              <a:t>100% of the time every litigant has a right to be listened to, treated with respect, and to understand why the judge ruled the way they did</a:t>
            </a:r>
            <a:r>
              <a:rPr lang="en-US" sz="3200" dirty="0" smtClean="0"/>
              <a:t>.”</a:t>
            </a:r>
          </a:p>
          <a:p>
            <a:pPr marL="0" indent="0">
              <a:buNone/>
            </a:pPr>
            <a:endParaRPr lang="en-US" sz="3200" dirty="0"/>
          </a:p>
        </p:txBody>
      </p:sp>
      <p:sp>
        <p:nvSpPr>
          <p:cNvPr id="3" name="Title 2"/>
          <p:cNvSpPr>
            <a:spLocks noGrp="1"/>
          </p:cNvSpPr>
          <p:nvPr>
            <p:ph type="title"/>
          </p:nvPr>
        </p:nvSpPr>
        <p:spPr>
          <a:xfrm>
            <a:off x="457200" y="762000"/>
            <a:ext cx="8229600" cy="1219200"/>
          </a:xfrm>
        </p:spPr>
        <p:txBody>
          <a:bodyPr>
            <a:normAutofit/>
          </a:bodyPr>
          <a:lstStyle/>
          <a:p>
            <a:pPr>
              <a:defRPr/>
            </a:pPr>
            <a:r>
              <a:rPr lang="en-US" sz="3200" i="1" dirty="0" smtClean="0">
                <a:solidFill>
                  <a:srgbClr val="F9F9F9"/>
                </a:solidFill>
              </a:rPr>
              <a:t>Judge Kevin S. Burke – “A Vision for Enhancing Public Confidence in the Judiciary”</a:t>
            </a:r>
            <a:endParaRPr lang="en-US" sz="3200" i="1" dirty="0">
              <a:solidFill>
                <a:srgbClr val="F9F9F9"/>
              </a:solidFill>
            </a:endParaRPr>
          </a:p>
        </p:txBody>
      </p:sp>
      <p:sp>
        <p:nvSpPr>
          <p:cNvPr id="4" name="Slide Number Placeholder 3"/>
          <p:cNvSpPr>
            <a:spLocks noGrp="1"/>
          </p:cNvSpPr>
          <p:nvPr>
            <p:ph type="sldNum" sz="quarter" idx="11"/>
          </p:nvPr>
        </p:nvSpPr>
        <p:spPr/>
        <p:txBody>
          <a:bodyPr/>
          <a:lstStyle/>
          <a:p>
            <a:fld id="{633F4747-BD4D-43FF-9F1C-525876FC806D}" type="slidenum">
              <a:rPr lang="en-US" smtClean="0"/>
              <a:pPr/>
              <a:t>43</a:t>
            </a:fld>
            <a:endParaRPr lang="en-US" dirty="0"/>
          </a:p>
        </p:txBody>
      </p:sp>
    </p:spTree>
    <p:extLst>
      <p:ext uri="{BB962C8B-B14F-4D97-AF65-F5344CB8AC3E}">
        <p14:creationId xmlns:p14="http://schemas.microsoft.com/office/powerpoint/2010/main" val="808403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533400" y="762000"/>
            <a:ext cx="8229600" cy="1066800"/>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Regardless of court or type</a:t>
            </a:r>
            <a:r>
              <a:rPr kumimoji="0" lang="en-US" sz="3200" b="0" i="1" u="none" strike="noStrike" kern="1200" cap="none" spc="-100" normalizeH="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 of case, what challenges exist for all courts?</a:t>
            </a: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44</a:t>
            </a:fld>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5610" y="1371600"/>
            <a:ext cx="2053590" cy="1066800"/>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Content Placeholder 1"/>
          <p:cNvSpPr>
            <a:spLocks noGrp="1"/>
          </p:cNvSpPr>
          <p:nvPr>
            <p:ph idx="1"/>
          </p:nvPr>
        </p:nvSpPr>
        <p:spPr>
          <a:xfrm>
            <a:off x="381000" y="2514600"/>
            <a:ext cx="8077200" cy="4114800"/>
          </a:xfrm>
        </p:spPr>
        <p:txBody>
          <a:bodyPr>
            <a:normAutofit fontScale="92500"/>
          </a:bodyPr>
          <a:lstStyle/>
          <a:p>
            <a:r>
              <a:rPr lang="en-US" sz="3200" dirty="0" smtClean="0"/>
              <a:t>Making sure the work is aligned with mission and values</a:t>
            </a:r>
          </a:p>
          <a:p>
            <a:r>
              <a:rPr lang="en-US" sz="3200" dirty="0" smtClean="0"/>
              <a:t>Monitoring and evaluating the work to ensure it is delivered without delay, excess cost, or inconvenience</a:t>
            </a:r>
          </a:p>
          <a:p>
            <a:r>
              <a:rPr lang="en-US" sz="3200" dirty="0" smtClean="0"/>
              <a:t>Providing </a:t>
            </a:r>
            <a:r>
              <a:rPr lang="en-US" sz="3200" dirty="0"/>
              <a:t>a level of service that </a:t>
            </a:r>
            <a:r>
              <a:rPr lang="en-US" sz="3200" dirty="0" smtClean="0"/>
              <a:t>is fair and impartial, upholds </a:t>
            </a:r>
            <a:r>
              <a:rPr lang="en-US" sz="3200" dirty="0"/>
              <a:t>the rule of law; and doing so with accountability and visible </a:t>
            </a:r>
            <a:r>
              <a:rPr lang="en-US" sz="3200" dirty="0" smtClean="0"/>
              <a:t>processes</a:t>
            </a:r>
            <a:endParaRPr lang="en-US" sz="2800" dirty="0" smtClean="0"/>
          </a:p>
        </p:txBody>
      </p:sp>
    </p:spTree>
    <p:extLst>
      <p:ext uri="{BB962C8B-B14F-4D97-AF65-F5344CB8AC3E}">
        <p14:creationId xmlns:p14="http://schemas.microsoft.com/office/powerpoint/2010/main" val="30441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3699804"/>
            <a:ext cx="8305800" cy="1143000"/>
          </a:xfrm>
        </p:spPr>
        <p:txBody>
          <a:bodyPr/>
          <a:lstStyle/>
          <a:p>
            <a:r>
              <a:rPr lang="en-US" dirty="0" smtClean="0"/>
              <a:t>Characteristics</a:t>
            </a:r>
            <a:endParaRPr lang="en-US" dirty="0"/>
          </a:p>
        </p:txBody>
      </p:sp>
      <p:sp>
        <p:nvSpPr>
          <p:cNvPr id="3" name="Title 2"/>
          <p:cNvSpPr>
            <a:spLocks noGrp="1"/>
          </p:cNvSpPr>
          <p:nvPr>
            <p:ph type="ctrTitle"/>
          </p:nvPr>
        </p:nvSpPr>
        <p:spPr>
          <a:xfrm>
            <a:off x="381000" y="1433732"/>
            <a:ext cx="8305800" cy="1981200"/>
          </a:xfrm>
        </p:spPr>
        <p:txBody>
          <a:bodyPr/>
          <a:lstStyle/>
          <a:p>
            <a:r>
              <a:rPr lang="en-US" dirty="0" smtClean="0"/>
              <a:t>Traditional vs. Problem-Solving Courts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pic>
        <p:nvPicPr>
          <p:cNvPr id="5" name="Picture 4" descr="judge and gavel.jpg"/>
          <p:cNvPicPr>
            <a:picLocks noChangeAspect="1"/>
          </p:cNvPicPr>
          <p:nvPr/>
        </p:nvPicPr>
        <p:blipFill>
          <a:blip r:embed="rId4" cstate="print"/>
          <a:stretch>
            <a:fillRect/>
          </a:stretch>
        </p:blipFill>
        <p:spPr>
          <a:xfrm>
            <a:off x="3606931" y="3200400"/>
            <a:ext cx="4089269" cy="3051224"/>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Content Placeholder 1"/>
          <p:cNvSpPr>
            <a:spLocks noGrp="1"/>
          </p:cNvSpPr>
          <p:nvPr>
            <p:ph idx="1"/>
          </p:nvPr>
        </p:nvSpPr>
        <p:spPr>
          <a:xfrm>
            <a:off x="457200" y="2286000"/>
            <a:ext cx="8534400" cy="4191000"/>
          </a:xfrm>
        </p:spPr>
        <p:txBody>
          <a:bodyPr>
            <a:noAutofit/>
          </a:bodyPr>
          <a:lstStyle/>
          <a:p>
            <a:pPr marL="0" indent="0">
              <a:lnSpc>
                <a:spcPct val="90000"/>
              </a:lnSpc>
              <a:buNone/>
            </a:pPr>
            <a:r>
              <a:rPr lang="en-US" sz="3200" dirty="0" smtClean="0"/>
              <a:t>What are the basic characteristics of a traditional court?</a:t>
            </a:r>
            <a:endParaRPr lang="en-US" sz="3200" dirty="0"/>
          </a:p>
        </p:txBody>
      </p:sp>
      <p:sp>
        <p:nvSpPr>
          <p:cNvPr id="7" name="Title 2"/>
          <p:cNvSpPr txBox="1">
            <a:spLocks/>
          </p:cNvSpPr>
          <p:nvPr/>
        </p:nvSpPr>
        <p:spPr>
          <a:xfrm>
            <a:off x="533400" y="1447800"/>
            <a:ext cx="8153400" cy="609600"/>
          </a:xfrm>
          <a:prstGeom prst="rect">
            <a:avLst/>
          </a:prstGeom>
          <a:ln w="6350" cap="rnd">
            <a:noFill/>
          </a:ln>
        </p:spPr>
        <p:txBody>
          <a:bodyPr vert="horz" rtlCol="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46</a:t>
            </a:fld>
            <a:endParaRPr lang="en-US" dirty="0"/>
          </a:p>
        </p:txBody>
      </p:sp>
      <p:sp>
        <p:nvSpPr>
          <p:cNvPr id="10" name="Title 9"/>
          <p:cNvSpPr>
            <a:spLocks noGrp="1"/>
          </p:cNvSpPr>
          <p:nvPr>
            <p:ph type="title"/>
          </p:nvPr>
        </p:nvSpPr>
        <p:spPr/>
        <p:txBody>
          <a:bodyPr>
            <a:normAutofit/>
          </a:bodyPr>
          <a:lstStyle/>
          <a:p>
            <a:pPr lvl="0"/>
            <a:r>
              <a:rPr lang="en-US" sz="4400" dirty="0" smtClean="0"/>
              <a:t>Traditional Courts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533400" y="1447800"/>
            <a:ext cx="8153400" cy="609600"/>
          </a:xfrm>
          <a:prstGeom prst="rect">
            <a:avLst/>
          </a:prstGeom>
          <a:ln w="6350" cap="rnd">
            <a:noFill/>
          </a:ln>
        </p:spPr>
        <p:txBody>
          <a:bodyPr vert="horz" rtlCol="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7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47</a:t>
            </a:fld>
            <a:endParaRPr lang="en-US" dirty="0"/>
          </a:p>
        </p:txBody>
      </p:sp>
      <p:sp>
        <p:nvSpPr>
          <p:cNvPr id="10" name="Title 9"/>
          <p:cNvSpPr>
            <a:spLocks noGrp="1"/>
          </p:cNvSpPr>
          <p:nvPr>
            <p:ph type="title"/>
          </p:nvPr>
        </p:nvSpPr>
        <p:spPr/>
        <p:txBody>
          <a:bodyPr>
            <a:normAutofit/>
          </a:bodyPr>
          <a:lstStyle/>
          <a:p>
            <a:pPr lvl="0"/>
            <a:r>
              <a:rPr lang="en-US" sz="4400" dirty="0" smtClean="0"/>
              <a:t>Problem-Solving Courts</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938" y="2971800"/>
            <a:ext cx="4734862" cy="31242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2" name="Content Placeholder 1"/>
          <p:cNvSpPr>
            <a:spLocks noGrp="1"/>
          </p:cNvSpPr>
          <p:nvPr>
            <p:ph idx="1"/>
          </p:nvPr>
        </p:nvSpPr>
        <p:spPr>
          <a:xfrm>
            <a:off x="457200" y="2286000"/>
            <a:ext cx="8534400" cy="2895600"/>
          </a:xfrm>
        </p:spPr>
        <p:txBody>
          <a:bodyPr>
            <a:normAutofit/>
          </a:bodyPr>
          <a:lstStyle/>
          <a:p>
            <a:pPr marL="0" lvl="0" indent="0">
              <a:buNone/>
            </a:pPr>
            <a:r>
              <a:rPr lang="en-US" sz="3200" dirty="0" smtClean="0"/>
              <a:t>How do problem-solving courts differ from traditional courts?</a:t>
            </a:r>
            <a:endParaRPr lang="en-US" sz="3200" dirty="0"/>
          </a:p>
          <a:p>
            <a:pPr>
              <a:buNone/>
            </a:pPr>
            <a:endParaRPr lang="en-US" sz="3200" dirty="0" smtClean="0"/>
          </a:p>
        </p:txBody>
      </p:sp>
    </p:spTree>
    <p:extLst>
      <p:ext uri="{BB962C8B-B14F-4D97-AF65-F5344CB8AC3E}">
        <p14:creationId xmlns:p14="http://schemas.microsoft.com/office/powerpoint/2010/main" val="1578941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633F4747-BD4D-43FF-9F1C-525876FC806D}" type="slidenum">
              <a:rPr lang="en-US" smtClean="0"/>
              <a:pPr/>
              <a:t>48</a:t>
            </a:fld>
            <a:endParaRPr lang="en-US" dirty="0"/>
          </a:p>
        </p:txBody>
      </p:sp>
      <p:sp>
        <p:nvSpPr>
          <p:cNvPr id="10" name="Title 9"/>
          <p:cNvSpPr>
            <a:spLocks noGrp="1"/>
          </p:cNvSpPr>
          <p:nvPr>
            <p:ph type="title"/>
          </p:nvPr>
        </p:nvSpPr>
        <p:spPr/>
        <p:txBody>
          <a:bodyPr>
            <a:normAutofit/>
          </a:bodyPr>
          <a:lstStyle/>
          <a:p>
            <a:pPr lvl="0"/>
            <a:r>
              <a:rPr lang="en-US" sz="4400" dirty="0" smtClean="0"/>
              <a:t>Problem-Solving Courts</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918352"/>
            <a:ext cx="2362200" cy="1558648"/>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9" name="Content Placeholder 1"/>
          <p:cNvSpPr>
            <a:spLocks noGrp="1"/>
          </p:cNvSpPr>
          <p:nvPr>
            <p:ph idx="1"/>
          </p:nvPr>
        </p:nvSpPr>
        <p:spPr/>
        <p:txBody>
          <a:bodyPr>
            <a:noAutofit/>
          </a:bodyPr>
          <a:lstStyle/>
          <a:p>
            <a:pPr marL="0" indent="0">
              <a:buNone/>
            </a:pPr>
            <a:r>
              <a:rPr lang="en-US" sz="3200" dirty="0"/>
              <a:t>Problem Solving Courts are based on restorative justice or the principle that the community and the offender can both be restored to a better state through treatment, restitution and community service. This is seen as true healing by paying a debt to the community and self-improvement rather than imprisonment.</a:t>
            </a:r>
          </a:p>
          <a:p>
            <a:endParaRPr lang="en-US" sz="3200" dirty="0"/>
          </a:p>
          <a:p>
            <a:pPr>
              <a:buNone/>
            </a:pPr>
            <a:endParaRPr lang="en-US" sz="3200" dirty="0" smtClean="0"/>
          </a:p>
        </p:txBody>
      </p:sp>
    </p:spTree>
    <p:extLst>
      <p:ext uri="{BB962C8B-B14F-4D97-AF65-F5344CB8AC3E}">
        <p14:creationId xmlns:p14="http://schemas.microsoft.com/office/powerpoint/2010/main" val="3209701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533400" y="1447800"/>
            <a:ext cx="8153400" cy="609600"/>
          </a:xfrm>
          <a:prstGeom prst="rect">
            <a:avLst/>
          </a:prstGeom>
          <a:ln w="6350" cap="rnd">
            <a:noFill/>
          </a:ln>
        </p:spPr>
        <p:txBody>
          <a:bodyPr vert="horz" rtlCol="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Examples</a:t>
            </a: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49</a:t>
            </a:fld>
            <a:endParaRPr lang="en-US" dirty="0"/>
          </a:p>
        </p:txBody>
      </p:sp>
      <p:sp>
        <p:nvSpPr>
          <p:cNvPr id="10" name="Title 9"/>
          <p:cNvSpPr>
            <a:spLocks noGrp="1"/>
          </p:cNvSpPr>
          <p:nvPr>
            <p:ph type="title"/>
          </p:nvPr>
        </p:nvSpPr>
        <p:spPr/>
        <p:txBody>
          <a:bodyPr>
            <a:normAutofit/>
          </a:bodyPr>
          <a:lstStyle/>
          <a:p>
            <a:pPr lvl="0"/>
            <a:r>
              <a:rPr lang="en-US" sz="4400" dirty="0" smtClean="0"/>
              <a:t>Problem-Solving Courts</a:t>
            </a:r>
            <a:endParaRPr lang="en-US" dirty="0"/>
          </a:p>
        </p:txBody>
      </p:sp>
      <p:sp>
        <p:nvSpPr>
          <p:cNvPr id="2" name="Content Placeholder 1"/>
          <p:cNvSpPr>
            <a:spLocks noGrp="1"/>
          </p:cNvSpPr>
          <p:nvPr>
            <p:ph idx="1"/>
          </p:nvPr>
        </p:nvSpPr>
        <p:spPr>
          <a:xfrm>
            <a:off x="457200" y="2057400"/>
            <a:ext cx="8534400" cy="4419600"/>
          </a:xfrm>
        </p:spPr>
        <p:txBody>
          <a:bodyPr>
            <a:normAutofit/>
          </a:bodyPr>
          <a:lstStyle/>
          <a:p>
            <a:r>
              <a:rPr lang="en-US" sz="3500" b="1" dirty="0"/>
              <a:t>Community Courts</a:t>
            </a:r>
            <a:endParaRPr lang="en-US" sz="3500" dirty="0"/>
          </a:p>
          <a:p>
            <a:r>
              <a:rPr lang="en-US" sz="3500" b="1" dirty="0" smtClean="0"/>
              <a:t>Drug/DWI </a:t>
            </a:r>
            <a:r>
              <a:rPr lang="en-US" sz="3500" b="1" dirty="0"/>
              <a:t>Courts</a:t>
            </a:r>
            <a:endParaRPr lang="en-US" sz="3500" dirty="0"/>
          </a:p>
          <a:p>
            <a:r>
              <a:rPr lang="en-US" sz="3500" b="1" dirty="0" smtClean="0"/>
              <a:t>Fathering Courts</a:t>
            </a:r>
          </a:p>
          <a:p>
            <a:r>
              <a:rPr lang="en-US" sz="3500" b="1" dirty="0"/>
              <a:t>Human Trafficking</a:t>
            </a:r>
            <a:endParaRPr lang="en-US" sz="3500" dirty="0"/>
          </a:p>
          <a:p>
            <a:endParaRPr lang="en-US" sz="2000" dirty="0"/>
          </a:p>
          <a:p>
            <a:endParaRPr lang="en-US" sz="2000" dirty="0"/>
          </a:p>
          <a:p>
            <a:endParaRPr lang="en-US" sz="2000" dirty="0"/>
          </a:p>
          <a:p>
            <a:pPr>
              <a:buNone/>
            </a:pPr>
            <a:endParaRPr lang="en-US" sz="280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698" y="3657600"/>
            <a:ext cx="3695502" cy="24384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239003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300" y="4343400"/>
            <a:ext cx="4467297" cy="15240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 name="Title 2"/>
          <p:cNvSpPr>
            <a:spLocks noGrp="1"/>
          </p:cNvSpPr>
          <p:nvPr>
            <p:ph type="title"/>
          </p:nvPr>
        </p:nvSpPr>
        <p:spPr>
          <a:xfrm>
            <a:off x="457200" y="457200"/>
            <a:ext cx="8229600" cy="914400"/>
          </a:xfrm>
        </p:spPr>
        <p:txBody>
          <a:bodyPr>
            <a:normAutofit/>
          </a:bodyPr>
          <a:lstStyle/>
          <a:p>
            <a:r>
              <a:rPr lang="en-US" sz="3200" dirty="0" smtClean="0"/>
              <a:t>Purpose, Role and Structure of the Federal Courts</a:t>
            </a:r>
            <a:endParaRPr lang="en-US" sz="3200" dirty="0"/>
          </a:p>
        </p:txBody>
      </p:sp>
      <p:sp>
        <p:nvSpPr>
          <p:cNvPr id="6" name="Slide Number Placeholder 5"/>
          <p:cNvSpPr>
            <a:spLocks noGrp="1"/>
          </p:cNvSpPr>
          <p:nvPr>
            <p:ph type="sldNum" sz="quarter" idx="11"/>
          </p:nvPr>
        </p:nvSpPr>
        <p:spPr/>
        <p:txBody>
          <a:bodyPr/>
          <a:lstStyle/>
          <a:p>
            <a:fld id="{633F4747-BD4D-43FF-9F1C-525876FC806D}" type="slidenum">
              <a:rPr lang="en-US" smtClean="0">
                <a:solidFill>
                  <a:srgbClr val="FEFAC9"/>
                </a:solidFill>
              </a:rPr>
              <a:pPr/>
              <a:t>5</a:t>
            </a:fld>
            <a:endParaRPr lang="en-US" dirty="0">
              <a:solidFill>
                <a:srgbClr val="FEFAC9"/>
              </a:solidFill>
            </a:endParaRPr>
          </a:p>
        </p:txBody>
      </p:sp>
      <p:sp>
        <p:nvSpPr>
          <p:cNvPr id="4" name="Content Placeholder 3"/>
          <p:cNvSpPr>
            <a:spLocks noGrp="1"/>
          </p:cNvSpPr>
          <p:nvPr>
            <p:ph idx="1"/>
          </p:nvPr>
        </p:nvSpPr>
        <p:spPr/>
        <p:txBody>
          <a:bodyPr/>
          <a:lstStyle/>
          <a:p>
            <a:pPr marL="0" indent="0">
              <a:buNone/>
            </a:pPr>
            <a:endParaRPr lang="en-US" dirty="0" smtClean="0"/>
          </a:p>
          <a:p>
            <a:pPr marL="0" indent="0">
              <a:buNone/>
            </a:pPr>
            <a:r>
              <a:rPr lang="en-US" sz="3200" dirty="0"/>
              <a:t>How are we structured?</a:t>
            </a:r>
          </a:p>
          <a:p>
            <a:pPr marL="0" indent="0">
              <a:buNone/>
            </a:pPr>
            <a:endParaRPr lang="en-US" sz="3200" dirty="0" smtClean="0"/>
          </a:p>
          <a:p>
            <a:pPr marL="0" indent="0">
              <a:buNone/>
            </a:pPr>
            <a:r>
              <a:rPr lang="en-US" sz="3200" dirty="0" smtClean="0"/>
              <a:t>What purpose do the federal courts serve?</a:t>
            </a:r>
          </a:p>
          <a:p>
            <a:pPr marL="0" indent="0">
              <a:buNone/>
            </a:pPr>
            <a:endParaRPr lang="en-US" sz="3200" dirty="0"/>
          </a:p>
          <a:p>
            <a:pPr marL="0" indent="0">
              <a:buNone/>
            </a:pPr>
            <a:r>
              <a:rPr lang="en-US" sz="3200" dirty="0" smtClean="0"/>
              <a:t>What is our role?</a:t>
            </a:r>
          </a:p>
          <a:p>
            <a:pPr marL="0" indent="0">
              <a:buNone/>
            </a:pPr>
            <a:endParaRPr lang="en-US" sz="3200" dirty="0"/>
          </a:p>
        </p:txBody>
      </p:sp>
    </p:spTree>
    <p:extLst>
      <p:ext uri="{BB962C8B-B14F-4D97-AF65-F5344CB8AC3E}">
        <p14:creationId xmlns:p14="http://schemas.microsoft.com/office/powerpoint/2010/main" val="269392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533400" y="1447800"/>
            <a:ext cx="8153400" cy="609600"/>
          </a:xfrm>
          <a:prstGeom prst="rect">
            <a:avLst/>
          </a:prstGeom>
          <a:ln w="6350" cap="rnd">
            <a:noFill/>
          </a:ln>
        </p:spPr>
        <p:txBody>
          <a:bodyPr vert="horz" rtlCol="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Examples</a:t>
            </a: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50</a:t>
            </a:fld>
            <a:endParaRPr lang="en-US" dirty="0"/>
          </a:p>
        </p:txBody>
      </p:sp>
      <p:sp>
        <p:nvSpPr>
          <p:cNvPr id="10" name="Title 9"/>
          <p:cNvSpPr>
            <a:spLocks noGrp="1"/>
          </p:cNvSpPr>
          <p:nvPr>
            <p:ph type="title"/>
          </p:nvPr>
        </p:nvSpPr>
        <p:spPr/>
        <p:txBody>
          <a:bodyPr>
            <a:normAutofit/>
          </a:bodyPr>
          <a:lstStyle/>
          <a:p>
            <a:pPr lvl="0"/>
            <a:r>
              <a:rPr lang="en-US" sz="4400" dirty="0" smtClean="0"/>
              <a:t>Problem-Solving Courts</a:t>
            </a:r>
            <a:endParaRPr lang="en-US" dirty="0"/>
          </a:p>
        </p:txBody>
      </p:sp>
      <p:sp>
        <p:nvSpPr>
          <p:cNvPr id="2" name="Content Placeholder 1"/>
          <p:cNvSpPr>
            <a:spLocks noGrp="1"/>
          </p:cNvSpPr>
          <p:nvPr>
            <p:ph idx="1"/>
          </p:nvPr>
        </p:nvSpPr>
        <p:spPr>
          <a:xfrm>
            <a:off x="457200" y="2057400"/>
            <a:ext cx="8534400" cy="4419600"/>
          </a:xfrm>
        </p:spPr>
        <p:txBody>
          <a:bodyPr>
            <a:normAutofit/>
          </a:bodyPr>
          <a:lstStyle/>
          <a:p>
            <a:r>
              <a:rPr lang="en-US" sz="3500" b="1" dirty="0"/>
              <a:t>Mental Health Courts</a:t>
            </a:r>
            <a:endParaRPr lang="en-US" sz="3500" dirty="0"/>
          </a:p>
          <a:p>
            <a:r>
              <a:rPr lang="en-US" sz="3500" b="1" dirty="0"/>
              <a:t>Problem-Solving Courts</a:t>
            </a:r>
          </a:p>
          <a:p>
            <a:r>
              <a:rPr lang="en-US" sz="3500" b="1" dirty="0"/>
              <a:t>Truancy Courts</a:t>
            </a:r>
            <a:endParaRPr lang="en-US" sz="3500" dirty="0"/>
          </a:p>
          <a:p>
            <a:r>
              <a:rPr lang="en-US" sz="3500" b="1" dirty="0"/>
              <a:t>Veterans Courts</a:t>
            </a:r>
            <a:endParaRPr lang="en-US" sz="3500" dirty="0"/>
          </a:p>
          <a:p>
            <a:endParaRPr lang="en-US" sz="2000" dirty="0"/>
          </a:p>
          <a:p>
            <a:endParaRPr lang="en-US" sz="2000" dirty="0"/>
          </a:p>
          <a:p>
            <a:endParaRPr lang="en-US" sz="2000" dirty="0"/>
          </a:p>
          <a:p>
            <a:pPr>
              <a:buNone/>
            </a:pPr>
            <a:endParaRPr lang="en-US" sz="280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698" y="3657600"/>
            <a:ext cx="3695502" cy="24384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16073947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533400" y="1447800"/>
            <a:ext cx="8153400" cy="609600"/>
          </a:xfrm>
          <a:prstGeom prst="rect">
            <a:avLst/>
          </a:prstGeom>
          <a:ln w="6350" cap="rnd">
            <a:noFill/>
          </a:ln>
        </p:spPr>
        <p:txBody>
          <a:bodyPr vert="horz" rtlCol="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Other Examples - Federal</a:t>
            </a: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51</a:t>
            </a:fld>
            <a:endParaRPr lang="en-US" dirty="0"/>
          </a:p>
        </p:txBody>
      </p:sp>
      <p:sp>
        <p:nvSpPr>
          <p:cNvPr id="10" name="Title 9"/>
          <p:cNvSpPr>
            <a:spLocks noGrp="1"/>
          </p:cNvSpPr>
          <p:nvPr>
            <p:ph type="title"/>
          </p:nvPr>
        </p:nvSpPr>
        <p:spPr/>
        <p:txBody>
          <a:bodyPr>
            <a:normAutofit/>
          </a:bodyPr>
          <a:lstStyle/>
          <a:p>
            <a:pPr lvl="0"/>
            <a:r>
              <a:rPr lang="en-US" sz="4400" dirty="0" smtClean="0"/>
              <a:t>Specialized Courts</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4114800"/>
            <a:ext cx="3118080" cy="20574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2" name="Content Placeholder 1"/>
          <p:cNvSpPr>
            <a:spLocks noGrp="1"/>
          </p:cNvSpPr>
          <p:nvPr>
            <p:ph idx="1"/>
          </p:nvPr>
        </p:nvSpPr>
        <p:spPr>
          <a:xfrm>
            <a:off x="457200" y="2286000"/>
            <a:ext cx="8534400" cy="3505200"/>
          </a:xfrm>
        </p:spPr>
        <p:txBody>
          <a:bodyPr>
            <a:normAutofit/>
          </a:bodyPr>
          <a:lstStyle/>
          <a:p>
            <a:pPr marL="0" indent="0">
              <a:buNone/>
            </a:pPr>
            <a:r>
              <a:rPr lang="en-US" sz="3200" b="1" u="sng" dirty="0"/>
              <a:t>Courts of Federal Jurisdiction </a:t>
            </a:r>
          </a:p>
          <a:p>
            <a:r>
              <a:rPr lang="en-US" sz="3200" dirty="0"/>
              <a:t>U.S. Judicial Panel on Multi-District Litigation</a:t>
            </a:r>
          </a:p>
          <a:p>
            <a:r>
              <a:rPr lang="en-US" sz="3200" dirty="0"/>
              <a:t>U.S. Court of Federal Claims</a:t>
            </a:r>
          </a:p>
          <a:p>
            <a:r>
              <a:rPr lang="en-US" sz="3200" dirty="0"/>
              <a:t>U.S. Court of International Trade</a:t>
            </a:r>
          </a:p>
          <a:p>
            <a:pPr marL="0" indent="0">
              <a:buNone/>
            </a:pPr>
            <a:endParaRPr lang="en-US" sz="3200" b="1" u="sng" dirty="0" smtClean="0"/>
          </a:p>
          <a:p>
            <a:endParaRPr lang="en-US" sz="1400" dirty="0"/>
          </a:p>
          <a:p>
            <a:endParaRPr lang="en-US" sz="2000" dirty="0"/>
          </a:p>
          <a:p>
            <a:pPr>
              <a:buNone/>
            </a:pPr>
            <a:endParaRPr lang="en-US" sz="2800" dirty="0" smtClean="0"/>
          </a:p>
        </p:txBody>
      </p:sp>
    </p:spTree>
    <p:extLst>
      <p:ext uri="{BB962C8B-B14F-4D97-AF65-F5344CB8AC3E}">
        <p14:creationId xmlns:p14="http://schemas.microsoft.com/office/powerpoint/2010/main" val="11380295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8000" r="-8000"/>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533400" y="1447800"/>
            <a:ext cx="8153400" cy="609600"/>
          </a:xfrm>
          <a:prstGeom prst="rect">
            <a:avLst/>
          </a:prstGeom>
          <a:ln w="6350" cap="rnd">
            <a:noFill/>
          </a:ln>
        </p:spPr>
        <p:txBody>
          <a:bodyPr vert="horz" rtlCol="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Other Examples - Federal</a:t>
            </a:r>
            <a:endParaRPr kumimoji="0" lang="en-US" sz="32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8" name="Slide Number Placeholder 7"/>
          <p:cNvSpPr>
            <a:spLocks noGrp="1"/>
          </p:cNvSpPr>
          <p:nvPr>
            <p:ph type="sldNum" sz="quarter" idx="11"/>
          </p:nvPr>
        </p:nvSpPr>
        <p:spPr/>
        <p:txBody>
          <a:bodyPr/>
          <a:lstStyle/>
          <a:p>
            <a:fld id="{633F4747-BD4D-43FF-9F1C-525876FC806D}" type="slidenum">
              <a:rPr lang="en-US" smtClean="0"/>
              <a:pPr/>
              <a:t>52</a:t>
            </a:fld>
            <a:endParaRPr lang="en-US" dirty="0"/>
          </a:p>
        </p:txBody>
      </p:sp>
      <p:sp>
        <p:nvSpPr>
          <p:cNvPr id="10" name="Title 9"/>
          <p:cNvSpPr>
            <a:spLocks noGrp="1"/>
          </p:cNvSpPr>
          <p:nvPr>
            <p:ph type="title"/>
          </p:nvPr>
        </p:nvSpPr>
        <p:spPr/>
        <p:txBody>
          <a:bodyPr>
            <a:normAutofit/>
          </a:bodyPr>
          <a:lstStyle/>
          <a:p>
            <a:pPr lvl="0"/>
            <a:r>
              <a:rPr lang="en-US" sz="4400" dirty="0" smtClean="0"/>
              <a:t>Specialized Courts</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4114800"/>
            <a:ext cx="3118080" cy="20574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2" name="Content Placeholder 1"/>
          <p:cNvSpPr>
            <a:spLocks noGrp="1"/>
          </p:cNvSpPr>
          <p:nvPr>
            <p:ph idx="1"/>
          </p:nvPr>
        </p:nvSpPr>
        <p:spPr>
          <a:xfrm>
            <a:off x="457200" y="2286000"/>
            <a:ext cx="8534400" cy="3505200"/>
          </a:xfrm>
        </p:spPr>
        <p:txBody>
          <a:bodyPr>
            <a:normAutofit/>
          </a:bodyPr>
          <a:lstStyle/>
          <a:p>
            <a:pPr marL="0" indent="0">
              <a:buNone/>
            </a:pPr>
            <a:r>
              <a:rPr lang="en-US" sz="3200" b="1" u="sng" dirty="0"/>
              <a:t>Executive Branch Courts </a:t>
            </a:r>
            <a:endParaRPr lang="en-US" sz="3200" u="sng" dirty="0"/>
          </a:p>
          <a:p>
            <a:r>
              <a:rPr lang="en-US" sz="3200" dirty="0"/>
              <a:t>U.S. Court of Appeals for Veterans Claims </a:t>
            </a:r>
          </a:p>
          <a:p>
            <a:r>
              <a:rPr lang="en-US" sz="3200" dirty="0"/>
              <a:t>U.S. Court of Appeals for Armed Forces </a:t>
            </a:r>
          </a:p>
          <a:p>
            <a:r>
              <a:rPr lang="en-US" sz="3200" dirty="0"/>
              <a:t>U.S. Tax Court</a:t>
            </a:r>
          </a:p>
          <a:p>
            <a:pPr marL="0" indent="0">
              <a:buNone/>
            </a:pPr>
            <a:endParaRPr lang="en-US" sz="3200" b="1" u="sng" dirty="0" smtClean="0"/>
          </a:p>
          <a:p>
            <a:endParaRPr lang="en-US" sz="1400" dirty="0"/>
          </a:p>
          <a:p>
            <a:endParaRPr lang="en-US" sz="2000" dirty="0"/>
          </a:p>
          <a:p>
            <a:pPr>
              <a:buNone/>
            </a:pPr>
            <a:endParaRPr lang="en-US" sz="2800" dirty="0" smtClean="0"/>
          </a:p>
        </p:txBody>
      </p:sp>
    </p:spTree>
    <p:extLst>
      <p:ext uri="{BB962C8B-B14F-4D97-AF65-F5344CB8AC3E}">
        <p14:creationId xmlns:p14="http://schemas.microsoft.com/office/powerpoint/2010/main" val="16397942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4400" dirty="0"/>
          </a:p>
          <a:p>
            <a:pPr marL="0" indent="0" algn="ctr">
              <a:buNone/>
            </a:pPr>
            <a:endParaRPr lang="en-US" sz="4400" dirty="0" smtClean="0"/>
          </a:p>
          <a:p>
            <a:pPr marL="0" indent="0" algn="ctr">
              <a:buNone/>
            </a:pPr>
            <a:r>
              <a:rPr lang="en-US" sz="4400" b="1" dirty="0" smtClean="0"/>
              <a:t>Questions?</a:t>
            </a:r>
            <a:endParaRPr lang="en-US" sz="4400" b="1"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633F4747-BD4D-43FF-9F1C-525876FC806D}" type="slidenum">
              <a:rPr lang="en-US" smtClean="0"/>
              <a:pPr/>
              <a:t>53</a:t>
            </a:fld>
            <a:endParaRPr lang="en-US" dirty="0"/>
          </a:p>
        </p:txBody>
      </p:sp>
    </p:spTree>
    <p:extLst>
      <p:ext uri="{BB962C8B-B14F-4D97-AF65-F5344CB8AC3E}">
        <p14:creationId xmlns:p14="http://schemas.microsoft.com/office/powerpoint/2010/main" val="33841920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r>
              <a:rPr lang="en-US" sz="3600" dirty="0" smtClean="0"/>
              <a:t>Jason K. McDonald </a:t>
            </a:r>
            <a:r>
              <a:rPr lang="en-US" dirty="0" smtClean="0"/>
              <a:t>		</a:t>
            </a:r>
            <a:r>
              <a:rPr lang="en-US" dirty="0" smtClean="0">
                <a:hlinkClick r:id="rId3"/>
              </a:rPr>
              <a:t>Jason_McDonald@txeb.uscourts.gov</a:t>
            </a:r>
            <a:endParaRPr lang="en-US" dirty="0"/>
          </a:p>
          <a:p>
            <a:endParaRPr lang="en-US" dirty="0" smtClean="0"/>
          </a:p>
          <a:p>
            <a:r>
              <a:rPr lang="en-US" sz="3600" dirty="0" smtClean="0"/>
              <a:t>Mike </a:t>
            </a:r>
            <a:r>
              <a:rPr lang="en-US" sz="3600" dirty="0" err="1" smtClean="0"/>
              <a:t>Palus</a:t>
            </a:r>
            <a:endParaRPr lang="en-US" sz="3600" dirty="0" smtClean="0"/>
          </a:p>
          <a:p>
            <a:pPr marL="777240" lvl="2" indent="0">
              <a:buNone/>
            </a:pPr>
            <a:r>
              <a:rPr lang="en-US" sz="2800" dirty="0" smtClean="0">
                <a:hlinkClick r:id="rId3"/>
              </a:rPr>
              <a:t>Michael_Palus@pawd.uscourts.gov</a:t>
            </a:r>
            <a:endParaRPr lang="en-US" sz="2800" dirty="0"/>
          </a:p>
          <a:p>
            <a:endParaRPr lang="en-US" dirty="0" smtClean="0"/>
          </a:p>
          <a:p>
            <a:endParaRPr lang="en-US" dirty="0" smtClean="0"/>
          </a:p>
          <a:p>
            <a:pPr lvl="2"/>
            <a:endParaRPr lang="en-US" dirty="0"/>
          </a:p>
          <a:p>
            <a:pPr lvl="2"/>
            <a:endParaRPr lang="en-US" dirty="0" smtClean="0"/>
          </a:p>
          <a:p>
            <a:pPr lvl="2"/>
            <a:endParaRPr lang="en-US" dirty="0" smtClean="0"/>
          </a:p>
        </p:txBody>
      </p:sp>
      <p:sp>
        <p:nvSpPr>
          <p:cNvPr id="3" name="Title 2"/>
          <p:cNvSpPr>
            <a:spLocks noGrp="1"/>
          </p:cNvSpPr>
          <p:nvPr>
            <p:ph type="title"/>
          </p:nvPr>
        </p:nvSpPr>
        <p:spPr/>
        <p:txBody>
          <a:bodyPr>
            <a:normAutofit/>
          </a:bodyPr>
          <a:lstStyle/>
          <a:p>
            <a:pPr algn="ctr"/>
            <a:r>
              <a:rPr lang="en-US" sz="4400" dirty="0" smtClean="0"/>
              <a:t>Thank you for your attention!</a:t>
            </a:r>
            <a:endParaRPr lang="en-US" sz="4400" dirty="0"/>
          </a:p>
        </p:txBody>
      </p:sp>
      <p:sp>
        <p:nvSpPr>
          <p:cNvPr id="4" name="Slide Number Placeholder 3"/>
          <p:cNvSpPr>
            <a:spLocks noGrp="1"/>
          </p:cNvSpPr>
          <p:nvPr>
            <p:ph type="sldNum" sz="quarter" idx="11"/>
          </p:nvPr>
        </p:nvSpPr>
        <p:spPr/>
        <p:txBody>
          <a:bodyPr/>
          <a:lstStyle/>
          <a:p>
            <a:fld id="{633F4747-BD4D-43FF-9F1C-525876FC806D}" type="slidenum">
              <a:rPr lang="en-US" smtClean="0"/>
              <a:pPr/>
              <a:t>54</a:t>
            </a:fld>
            <a:endParaRPr lang="en-US" dirty="0"/>
          </a:p>
        </p:txBody>
      </p:sp>
    </p:spTree>
    <p:extLst>
      <p:ext uri="{BB962C8B-B14F-4D97-AF65-F5344CB8AC3E}">
        <p14:creationId xmlns:p14="http://schemas.microsoft.com/office/powerpoint/2010/main" val="1222139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Judicial Conference</a:t>
            </a:r>
          </a:p>
          <a:p>
            <a:r>
              <a:rPr lang="en-US" dirty="0" smtClean="0"/>
              <a:t>Administrative Office (AO)</a:t>
            </a:r>
          </a:p>
          <a:p>
            <a:r>
              <a:rPr lang="en-US" dirty="0"/>
              <a:t>Federal Judicial Center (FJC)</a:t>
            </a:r>
          </a:p>
          <a:p>
            <a:r>
              <a:rPr lang="en-US" dirty="0" smtClean="0"/>
              <a:t>Circuit Judicial Councils</a:t>
            </a:r>
          </a:p>
        </p:txBody>
      </p:sp>
      <p:sp>
        <p:nvSpPr>
          <p:cNvPr id="3" name="Title 2"/>
          <p:cNvSpPr>
            <a:spLocks noGrp="1"/>
          </p:cNvSpPr>
          <p:nvPr>
            <p:ph type="title"/>
          </p:nvPr>
        </p:nvSpPr>
        <p:spPr/>
        <p:txBody>
          <a:bodyPr>
            <a:normAutofit/>
          </a:bodyPr>
          <a:lstStyle/>
          <a:p>
            <a:r>
              <a:rPr lang="en-US" sz="4000" dirty="0" smtClean="0"/>
              <a:t>Structure </a:t>
            </a:r>
            <a:r>
              <a:rPr lang="en-US" sz="4000" dirty="0"/>
              <a:t>of the Federal Courts</a:t>
            </a:r>
          </a:p>
        </p:txBody>
      </p:sp>
      <p:sp>
        <p:nvSpPr>
          <p:cNvPr id="4" name="Slide Number Placeholder 3"/>
          <p:cNvSpPr>
            <a:spLocks noGrp="1"/>
          </p:cNvSpPr>
          <p:nvPr>
            <p:ph type="sldNum" sz="quarter" idx="11"/>
          </p:nvPr>
        </p:nvSpPr>
        <p:spPr/>
        <p:txBody>
          <a:bodyPr/>
          <a:lstStyle/>
          <a:p>
            <a:fld id="{633F4747-BD4D-43FF-9F1C-525876FC806D}" type="slidenum">
              <a:rPr lang="en-US" smtClean="0">
                <a:solidFill>
                  <a:srgbClr val="FEFAC9"/>
                </a:solidFill>
              </a:rPr>
              <a:pPr/>
              <a:t>6</a:t>
            </a:fld>
            <a:endParaRPr lang="en-US" dirty="0">
              <a:solidFill>
                <a:srgbClr val="FEFAC9"/>
              </a:solidFill>
            </a:endParaRPr>
          </a:p>
        </p:txBody>
      </p:sp>
    </p:spTree>
    <p:extLst>
      <p:ext uri="{BB962C8B-B14F-4D97-AF65-F5344CB8AC3E}">
        <p14:creationId xmlns:p14="http://schemas.microsoft.com/office/powerpoint/2010/main" val="1227006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9000" r="-9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smtClean="0"/>
          </a:p>
          <a:p>
            <a:pPr marL="0" indent="0">
              <a:buNone/>
            </a:pPr>
            <a:r>
              <a:rPr lang="en-US" sz="3200" dirty="0"/>
              <a:t>The United States Courts are an independent, national judiciary providing fair and impartial justice within the jurisdiction conferred by the Constitution and Congress.  As an equal branch of government, the federal judiciary preserves and enhances its core values as the courts meet changing national and local needs.</a:t>
            </a:r>
            <a:endParaRPr lang="en-US" sz="3200" dirty="0" smtClean="0"/>
          </a:p>
        </p:txBody>
      </p:sp>
      <p:sp>
        <p:nvSpPr>
          <p:cNvPr id="3" name="Title 2"/>
          <p:cNvSpPr>
            <a:spLocks noGrp="1"/>
          </p:cNvSpPr>
          <p:nvPr>
            <p:ph type="title"/>
          </p:nvPr>
        </p:nvSpPr>
        <p:spPr/>
        <p:txBody>
          <a:bodyPr/>
          <a:lstStyle/>
          <a:p>
            <a:r>
              <a:rPr lang="en-US" dirty="0" smtClean="0"/>
              <a:t>Mission of the Federal Courts</a:t>
            </a:r>
            <a:endParaRPr lang="en-US" dirty="0"/>
          </a:p>
        </p:txBody>
      </p:sp>
      <p:sp>
        <p:nvSpPr>
          <p:cNvPr id="5" name="Slide Number Placeholder 4"/>
          <p:cNvSpPr>
            <a:spLocks noGrp="1"/>
          </p:cNvSpPr>
          <p:nvPr>
            <p:ph type="sldNum" sz="quarter" idx="11"/>
          </p:nvPr>
        </p:nvSpPr>
        <p:spPr/>
        <p:txBody>
          <a:bodyPr/>
          <a:lstStyle/>
          <a:p>
            <a:fld id="{633F4747-BD4D-43FF-9F1C-525876FC806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5000"/>
          </a:blip>
          <a:srcRect/>
          <a:stretch>
            <a:fillRect l="-10000" r="-10000"/>
          </a:stretch>
        </a:blipFill>
        <a:effectLst/>
      </p:bgPr>
    </p:bg>
    <p:spTree>
      <p:nvGrpSpPr>
        <p:cNvPr id="1" name=""/>
        <p:cNvGrpSpPr/>
        <p:nvPr/>
      </p:nvGrpSpPr>
      <p:grpSpPr>
        <a:xfrm>
          <a:off x="0" y="0"/>
          <a:ext cx="0" cy="0"/>
          <a:chOff x="0" y="0"/>
          <a:chExt cx="0" cy="0"/>
        </a:xfrm>
      </p:grpSpPr>
      <p:pic>
        <p:nvPicPr>
          <p:cNvPr id="6" name="Picture 5" descr="legal gavel.jpg"/>
          <p:cNvPicPr>
            <a:picLocks noChangeAspect="1"/>
          </p:cNvPicPr>
          <p:nvPr/>
        </p:nvPicPr>
        <p:blipFill>
          <a:blip r:embed="rId4" cstate="print"/>
          <a:stretch>
            <a:fillRect/>
          </a:stretch>
        </p:blipFill>
        <p:spPr>
          <a:xfrm>
            <a:off x="3886200" y="3256368"/>
            <a:ext cx="4495800" cy="2992032"/>
          </a:xfrm>
          <a:prstGeom prst="rect">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Content Placeholder 1"/>
          <p:cNvSpPr>
            <a:spLocks noGrp="1"/>
          </p:cNvSpPr>
          <p:nvPr>
            <p:ph idx="1"/>
          </p:nvPr>
        </p:nvSpPr>
        <p:spPr/>
        <p:txBody>
          <a:bodyPr>
            <a:normAutofit/>
          </a:bodyPr>
          <a:lstStyle/>
          <a:p>
            <a:r>
              <a:rPr lang="en-US" sz="3200" dirty="0"/>
              <a:t>Rule of </a:t>
            </a:r>
            <a:r>
              <a:rPr lang="en-US" sz="3200" dirty="0" smtClean="0"/>
              <a:t>Law</a:t>
            </a:r>
            <a:endParaRPr lang="en-US" sz="3200" dirty="0"/>
          </a:p>
          <a:p>
            <a:r>
              <a:rPr lang="en-US" sz="3200" dirty="0"/>
              <a:t>Equal </a:t>
            </a:r>
            <a:r>
              <a:rPr lang="en-US" sz="3200" dirty="0" smtClean="0"/>
              <a:t>Justice</a:t>
            </a:r>
            <a:endParaRPr lang="en-US" sz="3200" dirty="0"/>
          </a:p>
          <a:p>
            <a:r>
              <a:rPr lang="en-US" sz="3200" dirty="0"/>
              <a:t>Judicial </a:t>
            </a:r>
            <a:r>
              <a:rPr lang="en-US" sz="3200" dirty="0" smtClean="0"/>
              <a:t>Independence</a:t>
            </a:r>
          </a:p>
          <a:p>
            <a:r>
              <a:rPr lang="en-US" sz="3200" dirty="0" smtClean="0"/>
              <a:t>Accountability</a:t>
            </a:r>
            <a:endParaRPr lang="en-US" sz="3200" dirty="0"/>
          </a:p>
          <a:p>
            <a:r>
              <a:rPr lang="en-US" sz="3200" dirty="0" smtClean="0"/>
              <a:t>Excellence</a:t>
            </a:r>
            <a:endParaRPr lang="en-US" sz="3200" dirty="0"/>
          </a:p>
          <a:p>
            <a:r>
              <a:rPr lang="en-US" sz="3200" dirty="0" smtClean="0"/>
              <a:t>Service</a:t>
            </a:r>
            <a:endParaRPr lang="en-US" sz="3200" dirty="0"/>
          </a:p>
          <a:p>
            <a:endParaRPr lang="en-US" dirty="0"/>
          </a:p>
        </p:txBody>
      </p:sp>
      <p:sp>
        <p:nvSpPr>
          <p:cNvPr id="3" name="Title 2"/>
          <p:cNvSpPr>
            <a:spLocks noGrp="1"/>
          </p:cNvSpPr>
          <p:nvPr>
            <p:ph type="title"/>
          </p:nvPr>
        </p:nvSpPr>
        <p:spPr/>
        <p:txBody>
          <a:bodyPr/>
          <a:lstStyle/>
          <a:p>
            <a:r>
              <a:rPr lang="en-US" dirty="0" smtClean="0"/>
              <a:t>Core Values</a:t>
            </a:r>
            <a:endParaRPr lang="en-US" dirty="0"/>
          </a:p>
        </p:txBody>
      </p:sp>
      <p:sp>
        <p:nvSpPr>
          <p:cNvPr id="5" name="Slide Number Placeholder 4"/>
          <p:cNvSpPr>
            <a:spLocks noGrp="1"/>
          </p:cNvSpPr>
          <p:nvPr>
            <p:ph type="sldNum" sz="quarter" idx="11"/>
          </p:nvPr>
        </p:nvSpPr>
        <p:spPr/>
        <p:txBody>
          <a:bodyPr/>
          <a:lstStyle/>
          <a:p>
            <a:fld id="{633F4747-BD4D-43FF-9F1C-525876FC806D}" type="slidenum">
              <a:rPr lang="en-US" smtClean="0"/>
              <a:pPr/>
              <a:t>8</a:t>
            </a:fld>
            <a:endParaRPr lang="en-US" dirty="0"/>
          </a:p>
        </p:txBody>
      </p:sp>
    </p:spTree>
    <p:extLst>
      <p:ext uri="{BB962C8B-B14F-4D97-AF65-F5344CB8AC3E}">
        <p14:creationId xmlns:p14="http://schemas.microsoft.com/office/powerpoint/2010/main" val="3492260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gal gavel.jpg"/>
          <p:cNvPicPr>
            <a:picLocks noChangeAspect="1"/>
          </p:cNvPicPr>
          <p:nvPr/>
        </p:nvPicPr>
        <p:blipFill>
          <a:blip r:embed="rId3" cstate="print"/>
          <a:stretch>
            <a:fillRect/>
          </a:stretch>
        </p:blipFill>
        <p:spPr>
          <a:xfrm>
            <a:off x="4603586" y="3429000"/>
            <a:ext cx="3778414" cy="2514600"/>
          </a:xfrm>
          <a:prstGeom prst="rect">
            <a:avLst/>
          </a:prstGeom>
          <a:ln>
            <a:noFill/>
          </a:ln>
          <a:effectLst>
            <a:outerShdw blurRad="127000" dist="38100" dir="2700000" algn="ctr">
              <a:srgbClr val="000000">
                <a:alpha val="45000"/>
              </a:srgbClr>
            </a:outerShdw>
            <a:softEdge rad="112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Content Placeholder 1"/>
          <p:cNvSpPr>
            <a:spLocks noGrp="1"/>
          </p:cNvSpPr>
          <p:nvPr>
            <p:ph idx="1"/>
          </p:nvPr>
        </p:nvSpPr>
        <p:spPr/>
        <p:txBody>
          <a:bodyPr>
            <a:normAutofit/>
          </a:bodyPr>
          <a:lstStyle/>
          <a:p>
            <a:pPr>
              <a:buNone/>
            </a:pPr>
            <a:endParaRPr lang="en-US" dirty="0" smtClean="0"/>
          </a:p>
          <a:p>
            <a:pPr marL="0" indent="0">
              <a:buNone/>
            </a:pPr>
            <a:r>
              <a:rPr lang="en-US" sz="3200" dirty="0" smtClean="0"/>
              <a:t>What are the duties and powers of a district judge?</a:t>
            </a:r>
          </a:p>
          <a:p>
            <a:pPr lvl="1"/>
            <a:r>
              <a:rPr lang="en-US" sz="3200" dirty="0" smtClean="0"/>
              <a:t>Criminal Case</a:t>
            </a:r>
          </a:p>
          <a:p>
            <a:pPr lvl="1"/>
            <a:r>
              <a:rPr lang="en-US" sz="3200" dirty="0" smtClean="0"/>
              <a:t>Civil Case</a:t>
            </a:r>
          </a:p>
          <a:p>
            <a:pPr lvl="1"/>
            <a:r>
              <a:rPr lang="en-US" sz="3200" dirty="0" smtClean="0"/>
              <a:t>Bankruptcy Case</a:t>
            </a:r>
          </a:p>
          <a:p>
            <a:pPr marL="0" indent="0">
              <a:buNone/>
            </a:pPr>
            <a:endParaRPr lang="en-US" dirty="0"/>
          </a:p>
          <a:p>
            <a:pPr marL="0" indent="0">
              <a:buNone/>
            </a:pPr>
            <a:endParaRPr lang="en-US" dirty="0"/>
          </a:p>
          <a:p>
            <a:pPr marL="0" indent="0">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Duties and Powers</a:t>
            </a:r>
            <a:endParaRPr lang="en-US" dirty="0"/>
          </a:p>
        </p:txBody>
      </p:sp>
      <p:sp>
        <p:nvSpPr>
          <p:cNvPr id="5" name="Slide Number Placeholder 4"/>
          <p:cNvSpPr>
            <a:spLocks noGrp="1"/>
          </p:cNvSpPr>
          <p:nvPr>
            <p:ph type="sldNum" sz="quarter" idx="11"/>
          </p:nvPr>
        </p:nvSpPr>
        <p:spPr/>
        <p:txBody>
          <a:bodyPr/>
          <a:lstStyle/>
          <a:p>
            <a:fld id="{633F4747-BD4D-43FF-9F1C-525876FC806D}" type="slidenum">
              <a:rPr lang="en-US" smtClean="0"/>
              <a:pPr/>
              <a:t>9</a:t>
            </a:fld>
            <a:endParaRPr lang="en-US" dirty="0"/>
          </a:p>
        </p:txBody>
      </p:sp>
    </p:spTree>
    <p:extLst>
      <p:ext uri="{BB962C8B-B14F-4D97-AF65-F5344CB8AC3E}">
        <p14:creationId xmlns:p14="http://schemas.microsoft.com/office/powerpoint/2010/main" val="224300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2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5307</TotalTime>
  <Words>4759</Words>
  <Application>Microsoft Office PowerPoint</Application>
  <PresentationFormat>On-screen Show (4:3)</PresentationFormat>
  <Paragraphs>791</Paragraphs>
  <Slides>54</Slides>
  <Notes>54</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Paper</vt:lpstr>
      <vt:lpstr>2_Paper</vt:lpstr>
      <vt:lpstr>The Role of District and Bankruptcy Courts in the Federal Judiciary</vt:lpstr>
      <vt:lpstr>Learning Objectives</vt:lpstr>
      <vt:lpstr>Learning Objectives</vt:lpstr>
      <vt:lpstr>Purpose, Role and Structure of Federal Courts</vt:lpstr>
      <vt:lpstr>Purpose, Role and Structure of the Federal Courts</vt:lpstr>
      <vt:lpstr>Structure of the Federal Courts</vt:lpstr>
      <vt:lpstr>Mission of the Federal Courts</vt:lpstr>
      <vt:lpstr>Core Values</vt:lpstr>
      <vt:lpstr>Duties and Powers</vt:lpstr>
      <vt:lpstr>Duties and Powers</vt:lpstr>
      <vt:lpstr>Duties and Powers</vt:lpstr>
      <vt:lpstr>Role of the Clerk’s Office</vt:lpstr>
      <vt:lpstr>Federal Courts v. State Courts </vt:lpstr>
      <vt:lpstr>Federal Courts v. State Courts</vt:lpstr>
      <vt:lpstr>Essential Components</vt:lpstr>
      <vt:lpstr>What are Essential Components?</vt:lpstr>
      <vt:lpstr>What are Essential Components?</vt:lpstr>
      <vt:lpstr>Essential Components</vt:lpstr>
      <vt:lpstr>A Civil Case… </vt:lpstr>
      <vt:lpstr>A Civil Case…</vt:lpstr>
      <vt:lpstr>A Civil Case…</vt:lpstr>
      <vt:lpstr>A Civil Case…</vt:lpstr>
      <vt:lpstr>A Civil Case…</vt:lpstr>
      <vt:lpstr>A Civil Case…</vt:lpstr>
      <vt:lpstr>A Civil Case…</vt:lpstr>
      <vt:lpstr>A Bankruptcy Case… </vt:lpstr>
      <vt:lpstr>A Bankruptcy Case – Voluntary Chapter 7, 11, 13</vt:lpstr>
      <vt:lpstr>A Bankruptcy Case – Voluntary Chapter 7, 11, 13</vt:lpstr>
      <vt:lpstr>A Bankruptcy Case – Voluntary Chapter 7, 11, 13</vt:lpstr>
      <vt:lpstr>A Bankruptcy Case – Voluntary Chapter 7, 11, 13</vt:lpstr>
      <vt:lpstr>Overall Nature of Bankruptcy Cases</vt:lpstr>
      <vt:lpstr>A Criminal Case… </vt:lpstr>
      <vt:lpstr>A Criminal Case…</vt:lpstr>
      <vt:lpstr>A Criminal Case…</vt:lpstr>
      <vt:lpstr>A Criminal Case…</vt:lpstr>
      <vt:lpstr>A Criminal Case…</vt:lpstr>
      <vt:lpstr>       Case Initiation and Case Adjudication Challenges for Federal Courts</vt:lpstr>
      <vt:lpstr>Case Initiation and Case Adjudication Challenges for Federal Courts</vt:lpstr>
      <vt:lpstr>What happens when cases are managed well?</vt:lpstr>
      <vt:lpstr>What happens when cases are NOT managed well?</vt:lpstr>
      <vt:lpstr>Judge Kevin S. Burke – “A Vision for Enhancing Public Confidence in the Judiciary”</vt:lpstr>
      <vt:lpstr>Judge Kevin S. Burke – “A Vision for Enhancing Public Confidence in the Judiciary”</vt:lpstr>
      <vt:lpstr>Judge Kevin S. Burke – “A Vision for Enhancing Public Confidence in the Judiciary”</vt:lpstr>
      <vt:lpstr>PowerPoint Presentation</vt:lpstr>
      <vt:lpstr>Traditional vs. Problem-Solving Courts</vt:lpstr>
      <vt:lpstr>Traditional Courts</vt:lpstr>
      <vt:lpstr>Problem-Solving Courts</vt:lpstr>
      <vt:lpstr>Problem-Solving Courts</vt:lpstr>
      <vt:lpstr>Problem-Solving Courts</vt:lpstr>
      <vt:lpstr>Problem-Solving Courts</vt:lpstr>
      <vt:lpstr>Specialized Courts</vt:lpstr>
      <vt:lpstr>Specialized Courts</vt:lpstr>
      <vt:lpstr>PowerPoint Presentation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McDonald</dc:creator>
  <cp:lastModifiedBy>Jason McDonald</cp:lastModifiedBy>
  <cp:revision>831</cp:revision>
  <cp:lastPrinted>2016-08-16T20:13:38Z</cp:lastPrinted>
  <dcterms:created xsi:type="dcterms:W3CDTF">2012-08-27T19:35:13Z</dcterms:created>
  <dcterms:modified xsi:type="dcterms:W3CDTF">2016-08-16T20:15:10Z</dcterms:modified>
</cp:coreProperties>
</file>